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11" r:id="rId2"/>
  </p:sldMasterIdLst>
  <p:notesMasterIdLst>
    <p:notesMasterId r:id="rId26"/>
  </p:notesMasterIdLst>
  <p:handoutMasterIdLst>
    <p:handoutMasterId r:id="rId27"/>
  </p:handoutMasterIdLst>
  <p:sldIdLst>
    <p:sldId id="1544" r:id="rId3"/>
    <p:sldId id="1539" r:id="rId4"/>
    <p:sldId id="1543" r:id="rId5"/>
    <p:sldId id="1540" r:id="rId6"/>
    <p:sldId id="1519" r:id="rId7"/>
    <p:sldId id="1506" r:id="rId8"/>
    <p:sldId id="1507" r:id="rId9"/>
    <p:sldId id="1538" r:id="rId10"/>
    <p:sldId id="1498" r:id="rId11"/>
    <p:sldId id="1500" r:id="rId12"/>
    <p:sldId id="1501" r:id="rId13"/>
    <p:sldId id="1502" r:id="rId14"/>
    <p:sldId id="1547" r:id="rId15"/>
    <p:sldId id="1528" r:id="rId16"/>
    <p:sldId id="1508" r:id="rId17"/>
    <p:sldId id="1487" r:id="rId18"/>
    <p:sldId id="992" r:id="rId19"/>
    <p:sldId id="1513" r:id="rId20"/>
    <p:sldId id="1514" r:id="rId21"/>
    <p:sldId id="1546" r:id="rId22"/>
    <p:sldId id="1526" r:id="rId23"/>
    <p:sldId id="1527" r:id="rId24"/>
    <p:sldId id="1545" r:id="rId25"/>
  </p:sldIdLst>
  <p:sldSz cx="9144000" cy="6858000" type="screen4x3"/>
  <p:notesSz cx="7010400" cy="93726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3333CC"/>
    <a:srgbClr val="008000"/>
    <a:srgbClr val="FFFF00"/>
    <a:srgbClr val="000000"/>
    <a:srgbClr val="FFCC00"/>
    <a:srgbClr val="0066FF"/>
    <a:srgbClr val="CCFFCC"/>
    <a:srgbClr val="0099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413" autoAdjust="0"/>
    <p:restoredTop sz="99864" autoAdjust="0"/>
  </p:normalViewPr>
  <p:slideViewPr>
    <p:cSldViewPr showGuides="1">
      <p:cViewPr>
        <p:scale>
          <a:sx n="99" d="100"/>
          <a:sy n="99" d="100"/>
        </p:scale>
        <p:origin x="-1404" y="-72"/>
      </p:cViewPr>
      <p:guideLst>
        <p:guide orient="horz" pos="912"/>
        <p:guide pos="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2832" y="-120"/>
      </p:cViewPr>
      <p:guideLst>
        <p:guide orient="horz" pos="2952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186244818945143"/>
          <c:y val="2.1769097504065648E-2"/>
          <c:w val="0.85988700564971754"/>
          <c:h val="0.80457380457380456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Nominal GDP</c:v>
                </c:pt>
              </c:strCache>
            </c:strRef>
          </c:tx>
          <c:spPr>
            <a:ln w="38086">
              <a:solidFill>
                <a:srgbClr val="000000"/>
              </a:solidFill>
              <a:prstDash val="solid"/>
            </a:ln>
          </c:spPr>
          <c:marker>
            <c:symbol val="diamond"/>
            <c:size val="11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1"/>
              <c:layout>
                <c:manualLayout>
                  <c:x val="-6.0984192586786383E-2"/>
                  <c:y val="-7.3388768437430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796760133490101E-2"/>
                  <c:y val="-5.9514333602155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9083740098098598E-2"/>
                  <c:y val="-4.2865011799824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Sheet1!$B$2:$L$2</c:f>
              <c:numCache>
                <c:formatCode>"$"#,##0.00_);[Red]\("$"#,##0.00\)</c:formatCode>
                <c:ptCount val="11"/>
                <c:pt idx="0">
                  <c:v>336.786</c:v>
                </c:pt>
                <c:pt idx="1">
                  <c:v>336.97699999999998</c:v>
                </c:pt>
                <c:pt idx="2">
                  <c:v>351.43099999999998</c:v>
                </c:pt>
                <c:pt idx="3">
                  <c:v>361.96699999999998</c:v>
                </c:pt>
                <c:pt idx="4">
                  <c:v>365.18900000000002</c:v>
                </c:pt>
                <c:pt idx="5">
                  <c:v>375.26</c:v>
                </c:pt>
                <c:pt idx="6">
                  <c:v>376.61</c:v>
                </c:pt>
                <c:pt idx="7">
                  <c:v>387.08600000000001</c:v>
                </c:pt>
                <c:pt idx="8">
                  <c:v>375.43599999999998</c:v>
                </c:pt>
                <c:pt idx="9">
                  <c:v>369.67099999999999</c:v>
                </c:pt>
                <c:pt idx="10">
                  <c:v>384.17099999999999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Real GDP</c:v>
                </c:pt>
              </c:strCache>
            </c:strRef>
          </c:tx>
          <c:spPr>
            <a:ln w="38086">
              <a:solidFill>
                <a:srgbClr val="FF0000"/>
              </a:solidFill>
              <a:prstDash val="solid"/>
            </a:ln>
          </c:spPr>
          <c:marker>
            <c:symbol val="square"/>
            <c:size val="8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delete val="1"/>
            </c:dLbl>
            <c:dLbl>
              <c:idx val="6"/>
              <c:layout>
                <c:manualLayout>
                  <c:x val="-7.2296409781356513E-2"/>
                  <c:y val="4.9802447712498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7771522903528461E-2"/>
                  <c:y val="5.2577334679554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8.1346183537012631E-2"/>
                  <c:y val="4.1477786811333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5248868778280547E-3"/>
                  <c:y val="6.0901995580719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rgbClr val="FF0000"/>
                    </a:solidFill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Sheet1!$B$1:$L$1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Sheet1!$B$3:$L$3</c:f>
              <c:numCache>
                <c:formatCode>"$"#,##0.00_);[Red]\("$"#,##0.00\)</c:formatCode>
                <c:ptCount val="11"/>
                <c:pt idx="0">
                  <c:v>336.786</c:v>
                </c:pt>
                <c:pt idx="1">
                  <c:v>328.77817454210384</c:v>
                </c:pt>
                <c:pt idx="2">
                  <c:v>338.40026872403371</c:v>
                </c:pt>
                <c:pt idx="3">
                  <c:v>342.68048545886609</c:v>
                </c:pt>
                <c:pt idx="4">
                  <c:v>339.10169071598312</c:v>
                </c:pt>
                <c:pt idx="5">
                  <c:v>340.51179391842743</c:v>
                </c:pt>
                <c:pt idx="6">
                  <c:v>333.73531340629495</c:v>
                </c:pt>
                <c:pt idx="7">
                  <c:v>334.22349585347325</c:v>
                </c:pt>
                <c:pt idx="8">
                  <c:v>319.82665067330544</c:v>
                </c:pt>
                <c:pt idx="9">
                  <c:v>303.98612840492086</c:v>
                </c:pt>
                <c:pt idx="10">
                  <c:v>312.93674487140112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681728"/>
        <c:axId val="137302016"/>
      </c:lineChart>
      <c:catAx>
        <c:axId val="136681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7302016"/>
        <c:crosses val="autoZero"/>
        <c:auto val="1"/>
        <c:lblAlgn val="ctr"/>
        <c:lblOffset val="0"/>
        <c:tickMarkSkip val="1"/>
        <c:noMultiLvlLbl val="0"/>
      </c:catAx>
      <c:valAx>
        <c:axId val="137302016"/>
        <c:scaling>
          <c:orientation val="minMax"/>
          <c:max val="400"/>
          <c:min val="280"/>
        </c:scaling>
        <c:delete val="0"/>
        <c:axPos val="l"/>
        <c:numFmt formatCode="&quot;$&quot;#,##0.00_);[Red]\(&quot;$&quot;#,##0.00\)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36681728"/>
        <c:crosses val="autoZero"/>
        <c:crossBetween val="midCat"/>
        <c:majorUnit val="10"/>
      </c:valAx>
    </c:plotArea>
    <c:legend>
      <c:legendPos val="r"/>
      <c:legendEntry>
        <c:idx val="0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285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</c:legendEntry>
      <c:layout>
        <c:manualLayout>
          <c:xMode val="edge"/>
          <c:yMode val="edge"/>
          <c:x val="0.13559322033898305"/>
          <c:y val="1.2474012474012475E-2"/>
          <c:w val="0.19774011299435029"/>
          <c:h val="0.11434511434511435"/>
        </c:manualLayout>
      </c:layout>
      <c:overlay val="0"/>
      <c:spPr>
        <a:solidFill>
          <a:schemeClr val="bg1"/>
        </a:solidFill>
        <a:ln w="25391">
          <a:noFill/>
        </a:ln>
      </c:spPr>
      <c:txPr>
        <a:bodyPr/>
        <a:lstStyle/>
        <a:p>
          <a:pPr>
            <a:defRPr sz="1839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2416452442159386E-2"/>
          <c:y val="9.3676814988290398E-3"/>
          <c:w val="0.95886889460154245"/>
          <c:h val="0.77985948477751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008000" mc:Ignorable="a14" a14:legacySpreadsheetColorIndex="17"/>
                </a:gs>
                <a:gs pos="50000">
                  <a:srgbClr xmlns:mc="http://schemas.openxmlformats.org/markup-compatibility/2006" xmlns:a14="http://schemas.microsoft.com/office/drawing/2010/main" val="CCFFCC" mc:Ignorable="a14" a14:legacySpreadsheetColorIndex="42"/>
                </a:gs>
                <a:gs pos="100000">
                  <a:srgbClr xmlns:mc="http://schemas.openxmlformats.org/markup-compatibility/2006" xmlns:a14="http://schemas.microsoft.com/office/drawing/2010/main" val="008000" mc:Ignorable="a14" a14:legacySpreadsheetColorIndex="17"/>
                </a:gs>
              </a:gsLst>
              <a:lin ang="0" scaled="1"/>
            </a:gradFill>
            <a:ln w="29816">
              <a:solidFill>
                <a:schemeClr val="tx1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gradFill rotWithShape="0">
                <a:gsLst>
                  <a:gs pos="0">
                    <a:srgbClr val="008000"/>
                  </a:gs>
                  <a:gs pos="50000">
                    <a:srgbClr val="CCFFCC"/>
                  </a:gs>
                  <a:gs pos="100000">
                    <a:srgbClr xmlns:mc="http://schemas.openxmlformats.org/markup-compatibility/2006" xmlns:a14="http://schemas.microsoft.com/office/drawing/2010/main" val="008000" mc:Ignorable="a14" a14:legacySpreadsheetColorIndex="17"/>
                  </a:gs>
                </a:gsLst>
                <a:lin ang="0" scaled="1"/>
              </a:gradFill>
              <a:ln w="29816">
                <a:solidFill>
                  <a:srgbClr val="000000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gradFill>
                <a:gsLst>
                  <a:gs pos="0">
                    <a:srgbClr val="008000"/>
                  </a:gs>
                  <a:gs pos="50000">
                    <a:srgbClr val="CCFFCC"/>
                  </a:gs>
                  <a:gs pos="100000">
                    <a:srgbClr xmlns:mc="http://schemas.openxmlformats.org/markup-compatibility/2006" xmlns:a14="http://schemas.microsoft.com/office/drawing/2010/main" val="008000" mc:Ignorable="a14" a14:legacySpreadsheetColorIndex="17"/>
                  </a:gs>
                </a:gsLst>
                <a:lin ang="0" scaled="1"/>
              </a:gradFill>
              <a:ln w="29845">
                <a:solidFill>
                  <a:srgbClr val="0000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FFFFFF" mc:Ignorable="a14" a14:legacySpreadsheetColorIndex="9"/>
                  </a:gs>
                  <a:gs pos="50000">
                    <a:srgbClr xmlns:mc="http://schemas.openxmlformats.org/markup-compatibility/2006" xmlns:a14="http://schemas.microsoft.com/office/drawing/2010/main" val="FFFFFF" mc:Ignorable="a14" a14:legacySpreadsheetColorIndex="9"/>
                  </a:gs>
                  <a:gs pos="100000">
                    <a:srgbClr xmlns:mc="http://schemas.openxmlformats.org/markup-compatibility/2006" xmlns:a14="http://schemas.microsoft.com/office/drawing/2010/main" val="FFFFFF" mc:Ignorable="a14" a14:legacySpreadsheetColorIndex="9"/>
                  </a:gs>
                </a:gsLst>
                <a:lin ang="0" scaled="1"/>
              </a:gradFill>
              <a:ln w="38100">
                <a:solidFill>
                  <a:srgbClr val="FF0000"/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noFill/>
              <a:ln w="38100">
                <a:solidFill>
                  <a:srgbClr val="FF0000"/>
                </a:solidFill>
                <a:prstDash val="solid"/>
              </a:ln>
            </c:spPr>
          </c:dPt>
          <c:dPt>
            <c:idx val="13"/>
            <c:invertIfNegative val="0"/>
            <c:bubble3D val="0"/>
            <c:spPr>
              <a:noFill/>
              <a:ln w="38100">
                <a:solidFill>
                  <a:srgbClr val="FF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2.229321710409302E-3"/>
                  <c:y val="-3.598088146373893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200442684117121E-3"/>
                  <c:y val="-2.03569812815906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_);[Red]\(0.0\)" sourceLinked="0"/>
            <c:spPr>
              <a:noFill/>
              <a:ln w="29816">
                <a:noFill/>
              </a:ln>
            </c:spPr>
            <c:txPr>
              <a:bodyPr/>
              <a:lstStyle/>
              <a:p>
                <a:pPr>
                  <a:defRPr sz="140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Sheet1!$A$2:$A$15</c:f>
              <c:strCache>
                <c:ptCount val="14"/>
                <c:pt idx="0">
                  <c:v>1991-2000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88</c:v>
                </c:pt>
                <c:pt idx="1">
                  <c:v>-112.7</c:v>
                </c:pt>
                <c:pt idx="2">
                  <c:v>-76.7</c:v>
                </c:pt>
                <c:pt idx="3">
                  <c:v>-71</c:v>
                </c:pt>
                <c:pt idx="4">
                  <c:v>-16.899999999999999</c:v>
                </c:pt>
                <c:pt idx="5">
                  <c:v>-9.3000000000000007</c:v>
                </c:pt>
                <c:pt idx="6">
                  <c:v>-63.2</c:v>
                </c:pt>
                <c:pt idx="7">
                  <c:v>-58.7</c:v>
                </c:pt>
                <c:pt idx="8">
                  <c:v>-105.6</c:v>
                </c:pt>
                <c:pt idx="9">
                  <c:v>-291.89999999999998</c:v>
                </c:pt>
                <c:pt idx="10" formatCode="0.0">
                  <c:v>-11</c:v>
                </c:pt>
                <c:pt idx="11">
                  <c:v>66</c:v>
                </c:pt>
                <c:pt idx="12">
                  <c:v>39</c:v>
                </c:pt>
                <c:pt idx="13">
                  <c:v>48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137770496"/>
        <c:axId val="152111360"/>
      </c:barChart>
      <c:catAx>
        <c:axId val="13777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4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 rtl="0">
              <a:defRPr sz="14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2111360"/>
        <c:crosses val="autoZero"/>
        <c:auto val="1"/>
        <c:lblAlgn val="ctr"/>
        <c:lblOffset val="500"/>
        <c:tickLblSkip val="1"/>
        <c:tickMarkSkip val="1"/>
        <c:noMultiLvlLbl val="0"/>
      </c:catAx>
      <c:valAx>
        <c:axId val="152111360"/>
        <c:scaling>
          <c:orientation val="minMax"/>
          <c:max val="120"/>
          <c:min val="-350"/>
        </c:scaling>
        <c:delete val="0"/>
        <c:axPos val="l"/>
        <c:title>
          <c:tx>
            <c:rich>
              <a:bodyPr/>
              <a:lstStyle/>
              <a:p>
                <a:pPr>
                  <a:defRPr sz="1643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Thousands</a:t>
                </a:r>
              </a:p>
            </c:rich>
          </c:tx>
          <c:layout>
            <c:manualLayout>
              <c:xMode val="edge"/>
              <c:yMode val="edge"/>
              <c:x val="0"/>
              <c:y val="0.27868852459016391"/>
            </c:manualLayout>
          </c:layout>
          <c:overlay val="0"/>
          <c:spPr>
            <a:noFill/>
            <a:ln w="29816">
              <a:noFill/>
            </a:ln>
          </c:spPr>
        </c:title>
        <c:numFmt formatCode="General" sourceLinked="1"/>
        <c:majorTickMark val="none"/>
        <c:minorTickMark val="none"/>
        <c:tickLblPos val="none"/>
        <c:spPr>
          <a:ln w="11181">
            <a:noFill/>
          </a:ln>
        </c:spPr>
        <c:crossAx val="137770496"/>
        <c:crosses val="autoZero"/>
        <c:crossBetween val="between"/>
        <c:majorUnit val="60"/>
      </c:valAx>
      <c:spPr>
        <a:solidFill>
          <a:srgbClr val="FFFFFF"/>
        </a:solidFill>
        <a:ln w="2981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0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85845799769849"/>
          <c:y val="2.7837259100642397E-2"/>
          <c:w val="0.49252013808975836"/>
          <c:h val="0.91648822269807284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1st Qtr</c:v>
                </c:pt>
              </c:strCache>
            </c:strRef>
          </c:tx>
          <c:spPr>
            <a:solidFill>
              <a:schemeClr val="accent1"/>
            </a:solidFill>
            <a:ln w="12749">
              <a:solidFill>
                <a:schemeClr val="tx1"/>
              </a:solidFill>
              <a:prstDash val="solid"/>
            </a:ln>
          </c:spPr>
          <c:dPt>
            <c:idx val="0"/>
            <c:bubble3D val="0"/>
            <c:spPr>
              <a:solidFill>
                <a:srgbClr val="99CCFF"/>
              </a:solidFill>
              <a:ln w="12749">
                <a:solidFill>
                  <a:schemeClr val="tx1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FFFF00"/>
              </a:solidFill>
              <a:ln w="12749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800080"/>
              </a:solidFill>
              <a:ln w="12749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99CC00"/>
              </a:solidFill>
              <a:ln w="12749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00FF"/>
              </a:solidFill>
              <a:ln w="12749">
                <a:solidFill>
                  <a:schemeClr val="tx1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chemeClr val="tx2"/>
              </a:solidFill>
              <a:ln w="12749">
                <a:solidFill>
                  <a:schemeClr val="tx1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CCFFCC"/>
              </a:solidFill>
              <a:ln w="12749">
                <a:solidFill>
                  <a:schemeClr val="tx1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FF0000"/>
              </a:solidFill>
              <a:ln w="12749">
                <a:solidFill>
                  <a:schemeClr val="tx1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3.4522439585730771E-3"/>
                  <c:y val="0.11370574159768269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1"/>
              <c:layout>
                <c:manualLayout>
                  <c:x val="-4.6323403307868902E-4"/>
                  <c:y val="8.8108255871398268E-4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2"/>
              <c:layout>
                <c:manualLayout>
                  <c:x val="6.6764673139587019E-2"/>
                  <c:y val="-0.1588626163779097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3"/>
              <c:layout>
                <c:manualLayout>
                  <c:x val="0.10665912462126796"/>
                  <c:y val="-0.171635286089457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One-Time Best </a:t>
                    </a:r>
                    <a:r>
                      <a:rPr lang="en-US" dirty="0" smtClean="0"/>
                      <a:t>Practices / Retirement</a:t>
                    </a:r>
                    <a:r>
                      <a:rPr lang="en-US" dirty="0"/>
                      <a:t>
$442,000,000 
3.5%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4"/>
              <c:layout>
                <c:manualLayout>
                  <c:x val="0.13299125343378695"/>
                  <c:y val="-6.017105425149805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5"/>
              <c:layout>
                <c:manualLayout>
                  <c:x val="0.14843323033226119"/>
                  <c:y val="1.6150563980295504E-3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6"/>
              <c:layout>
                <c:manualLayout>
                  <c:x val="5.556906838689489E-2"/>
                  <c:y val="6.606706408446014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dLbl>
              <c:idx val="7"/>
              <c:layout>
                <c:manualLayout>
                  <c:x val="-7.5775291176107762E-2"/>
                  <c:y val="8.350393235510519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</c:dLbl>
            <c:numFmt formatCode="0.0%" sourceLinked="0"/>
            <c:spPr>
              <a:noFill/>
              <a:ln w="25498">
                <a:noFill/>
              </a:ln>
            </c:spPr>
            <c:txPr>
              <a:bodyPr/>
              <a:lstStyle/>
              <a:p>
                <a:pPr>
                  <a:defRPr sz="1305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Sheet1!$B$1:$I$1</c:f>
              <c:strCache>
                <c:ptCount val="8"/>
                <c:pt idx="0">
                  <c:v>Foundation Allowances</c:v>
                </c:pt>
                <c:pt idx="1">
                  <c:v>Special Education</c:v>
                </c:pt>
                <c:pt idx="2">
                  <c:v>Federal Programs (non-Special Ed)</c:v>
                </c:pt>
                <c:pt idx="3">
                  <c:v>One-Time Best Practices / Retirement</c:v>
                </c:pt>
                <c:pt idx="4">
                  <c:v>Other Programs</c:v>
                </c:pt>
                <c:pt idx="5">
                  <c:v>At-Risk Programs</c:v>
                </c:pt>
                <c:pt idx="6">
                  <c:v>Early Childhood Programs</c:v>
                </c:pt>
                <c:pt idx="7">
                  <c:v>ISDs</c:v>
                </c:pt>
              </c:strCache>
            </c:strRef>
          </c:cat>
          <c:val>
            <c:numRef>
              <c:f>Sheet1!$B$2:$I$2</c:f>
              <c:numCache>
                <c:formatCode>"$"#,##0_);[Red]\("$"#,##0\)</c:formatCode>
                <c:ptCount val="8"/>
                <c:pt idx="0">
                  <c:v>8723300000</c:v>
                </c:pt>
                <c:pt idx="1">
                  <c:v>1414869100</c:v>
                </c:pt>
                <c:pt idx="2">
                  <c:v>1215931800</c:v>
                </c:pt>
                <c:pt idx="3">
                  <c:v>442000000</c:v>
                </c:pt>
                <c:pt idx="4">
                  <c:v>376400800</c:v>
                </c:pt>
                <c:pt idx="5">
                  <c:v>308988200</c:v>
                </c:pt>
                <c:pt idx="6">
                  <c:v>115475000</c:v>
                </c:pt>
                <c:pt idx="7">
                  <c:v>62108000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eparator>
</c:separator>
          <c:showLeaderLines val="1"/>
        </c:dLbls>
        <c:firstSliceAng val="130"/>
      </c:pieChart>
      <c:spPr>
        <a:noFill/>
        <a:ln w="25498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90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2197558268590455E-3"/>
          <c:y val="2.1413276231263384E-3"/>
          <c:w val="1"/>
          <c:h val="0.867237687366167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Actual Dollars</c:v>
                </c:pt>
              </c:strCache>
            </c:strRef>
          </c:tx>
          <c:spPr>
            <a:ln w="25534">
              <a:solidFill>
                <a:srgbClr val="000000"/>
              </a:solidFill>
              <a:prstDash val="solid"/>
            </a:ln>
          </c:spPr>
          <c:marker>
            <c:symbol val="diamond"/>
            <c:size val="12"/>
            <c:spPr>
              <a:solidFill>
                <a:srgbClr val="FFFFFF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dLbls>
            <c:dLbl>
              <c:idx val="2"/>
              <c:layout>
                <c:manualLayout>
                  <c:x val="-5.0210638920757271E-2"/>
                  <c:y val="-7.41483516483516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6324902778043718E-2"/>
                  <c:y val="-4.1181318681318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/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.0_);[Red]\(\$#,##0.0\)" sourceLinked="0"/>
            <c:spPr>
              <a:noFill/>
              <a:ln w="25534">
                <a:noFill/>
              </a:ln>
            </c:spPr>
            <c:txPr>
              <a:bodyPr/>
              <a:lstStyle/>
              <a:p>
                <a:pPr>
                  <a:defRPr sz="1407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FY 02</c:v>
                </c:pt>
                <c:pt idx="1">
                  <c:v>FY 03</c:v>
                </c:pt>
                <c:pt idx="2">
                  <c:v>FY 04</c:v>
                </c:pt>
                <c:pt idx="3">
                  <c:v>FY 05</c:v>
                </c:pt>
                <c:pt idx="4">
                  <c:v>FY 06</c:v>
                </c:pt>
                <c:pt idx="5">
                  <c:v>FY 07</c:v>
                </c:pt>
                <c:pt idx="6">
                  <c:v>FY 08</c:v>
                </c:pt>
                <c:pt idx="7">
                  <c:v>FY 09</c:v>
                </c:pt>
                <c:pt idx="8">
                  <c:v>FY 10</c:v>
                </c:pt>
                <c:pt idx="9">
                  <c:v>FY 11 YTD</c:v>
                </c:pt>
                <c:pt idx="10">
                  <c:v>FY 12 YTD</c:v>
                </c:pt>
              </c:strCache>
            </c:strRef>
          </c:cat>
          <c:val>
            <c:numRef>
              <c:f>Sheet1!$B$2:$L$2</c:f>
              <c:numCache>
                <c:formatCode>"$"#,##0.00_);[Red]\("$"#,##0.00\)</c:formatCode>
                <c:ptCount val="11"/>
                <c:pt idx="0">
                  <c:v>1615.49</c:v>
                </c:pt>
                <c:pt idx="1">
                  <c:v>1565.94</c:v>
                </c:pt>
                <c:pt idx="2">
                  <c:v>1433.27</c:v>
                </c:pt>
                <c:pt idx="3">
                  <c:v>1428.56</c:v>
                </c:pt>
                <c:pt idx="4">
                  <c:v>1419.83</c:v>
                </c:pt>
                <c:pt idx="5">
                  <c:v>1433.19</c:v>
                </c:pt>
                <c:pt idx="6">
                  <c:v>1452.73</c:v>
                </c:pt>
                <c:pt idx="7">
                  <c:v>1467.25</c:v>
                </c:pt>
                <c:pt idx="8">
                  <c:v>1461.18</c:v>
                </c:pt>
                <c:pt idx="9">
                  <c:v>1420.34</c:v>
                </c:pt>
                <c:pt idx="10">
                  <c:v>1207.2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Adjusted for Inflation</c:v>
                </c:pt>
              </c:strCache>
            </c:strRef>
          </c:tx>
          <c:spPr>
            <a:ln w="38302">
              <a:solidFill>
                <a:srgbClr val="FF0000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delete val="1"/>
            </c:dLbl>
            <c:dLbl>
              <c:idx val="1"/>
              <c:layout>
                <c:manualLayout>
                  <c:x val="-9.2693698180876097E-2"/>
                  <c:y val="6.04120879120879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9.562356433674625E-2"/>
                  <c:y val="4.94230769230769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.0_);[Red]\(\$#,##0.0\)" sourceLinked="0"/>
            <c:spPr>
              <a:noFill/>
              <a:ln w="25534">
                <a:noFill/>
              </a:ln>
            </c:spPr>
            <c:txPr>
              <a:bodyPr/>
              <a:lstStyle/>
              <a:p>
                <a:pPr>
                  <a:defRPr sz="1407" b="1" i="0" u="none" strike="noStrike" baseline="0">
                    <a:solidFill>
                      <a:srgbClr val="FF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Sheet1!$B$1:$L$1</c:f>
              <c:strCache>
                <c:ptCount val="11"/>
                <c:pt idx="0">
                  <c:v>FY 02</c:v>
                </c:pt>
                <c:pt idx="1">
                  <c:v>FY 03</c:v>
                </c:pt>
                <c:pt idx="2">
                  <c:v>FY 04</c:v>
                </c:pt>
                <c:pt idx="3">
                  <c:v>FY 05</c:v>
                </c:pt>
                <c:pt idx="4">
                  <c:v>FY 06</c:v>
                </c:pt>
                <c:pt idx="5">
                  <c:v>FY 07</c:v>
                </c:pt>
                <c:pt idx="6">
                  <c:v>FY 08</c:v>
                </c:pt>
                <c:pt idx="7">
                  <c:v>FY 09</c:v>
                </c:pt>
                <c:pt idx="8">
                  <c:v>FY 10</c:v>
                </c:pt>
                <c:pt idx="9">
                  <c:v>FY 11 YTD</c:v>
                </c:pt>
                <c:pt idx="10">
                  <c:v>FY 12 YTD</c:v>
                </c:pt>
              </c:strCache>
            </c:strRef>
          </c:cat>
          <c:val>
            <c:numRef>
              <c:f>Sheet1!$B$3:$L$3</c:f>
              <c:numCache>
                <c:formatCode>"$"#,##0.00_);[Red]\("$"#,##0.00\)</c:formatCode>
                <c:ptCount val="11"/>
                <c:pt idx="0">
                  <c:v>1615.49</c:v>
                </c:pt>
                <c:pt idx="1">
                  <c:v>1527.22</c:v>
                </c:pt>
                <c:pt idx="2">
                  <c:v>1379.64</c:v>
                </c:pt>
                <c:pt idx="3">
                  <c:v>1341.64</c:v>
                </c:pt>
                <c:pt idx="4">
                  <c:v>1286.47</c:v>
                </c:pt>
                <c:pt idx="5">
                  <c:v>1278.3499999999999</c:v>
                </c:pt>
                <c:pt idx="6">
                  <c:v>1260.31</c:v>
                </c:pt>
                <c:pt idx="7">
                  <c:v>1284.21</c:v>
                </c:pt>
                <c:pt idx="8">
                  <c:v>1267.02</c:v>
                </c:pt>
                <c:pt idx="9">
                  <c:v>1216.7</c:v>
                </c:pt>
                <c:pt idx="10">
                  <c:v>1018.4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2706432"/>
        <c:axId val="152708224"/>
      </c:lineChart>
      <c:catAx>
        <c:axId val="152706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9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07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52708224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52708224"/>
        <c:scaling>
          <c:orientation val="minMax"/>
          <c:max val="1700"/>
          <c:min val="900"/>
        </c:scaling>
        <c:delete val="0"/>
        <c:axPos val="l"/>
        <c:numFmt formatCode="&quot;$&quot;#,##0.00_);[Red]\(&quot;$&quot;#,##0.00\)" sourceLinked="1"/>
        <c:majorTickMark val="none"/>
        <c:minorTickMark val="none"/>
        <c:tickLblPos val="none"/>
        <c:spPr>
          <a:ln w="9575">
            <a:noFill/>
          </a:ln>
        </c:spPr>
        <c:crossAx val="152706432"/>
        <c:crosses val="autoZero"/>
        <c:crossBetween val="between"/>
      </c:valAx>
      <c:spPr>
        <a:noFill/>
        <a:ln w="25534">
          <a:noFill/>
        </a:ln>
      </c:spPr>
    </c:plotArea>
    <c:legend>
      <c:legendPos val="r"/>
      <c:layout>
        <c:manualLayout>
          <c:xMode val="edge"/>
          <c:yMode val="edge"/>
          <c:x val="0.64816870144284133"/>
          <c:y val="8.5653104925053538E-3"/>
          <c:w val="0.35183129855715872"/>
          <c:h val="0.14132762312633834"/>
        </c:manualLayout>
      </c:layout>
      <c:overlay val="0"/>
      <c:spPr>
        <a:noFill/>
        <a:ln w="25534">
          <a:noFill/>
        </a:ln>
      </c:spPr>
      <c:txPr>
        <a:bodyPr/>
        <a:lstStyle/>
        <a:p>
          <a:pPr>
            <a:defRPr sz="1292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43840177580466"/>
          <c:y val="3.5864978902953586E-2"/>
          <c:w val="0.86792452830188682"/>
          <c:h val="0.89873417721518989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Sales Tax, % of Pers. Income</c:v>
                </c:pt>
              </c:strCache>
            </c:strRef>
          </c:tx>
          <c:spPr>
            <a:ln w="38311">
              <a:solidFill>
                <a:srgbClr val="FF0000"/>
              </a:solidFill>
              <a:prstDash val="solid"/>
            </a:ln>
          </c:spPr>
          <c:marker>
            <c:symbol val="square"/>
            <c:size val="11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delete val="1"/>
            </c:dLbl>
            <c:dLbl>
              <c:idx val="32"/>
              <c:layout>
                <c:manualLayout>
                  <c:x val="-1.4469161772974828E-3"/>
                  <c:y val="9.8025320364366217E-2"/>
                </c:manualLayout>
              </c:layout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</c:dLbl>
            <c:spPr>
              <a:noFill/>
              <a:ln w="25540">
                <a:noFill/>
              </a:ln>
            </c:spPr>
            <c:txPr>
              <a:bodyPr/>
              <a:lstStyle/>
              <a:p>
                <a:pPr>
                  <a:defRPr sz="1408" b="1" i="0" u="none" strike="noStrike" baseline="0">
                    <a:solidFill>
                      <a:srgbClr val="FF0000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</c:dLbls>
          <c:cat>
            <c:strRef>
              <c:f>Sheet1!$B$1:$AH$1</c:f>
              <c:strCache>
                <c:ptCount val="33"/>
                <c:pt idx="0">
                  <c:v>FY 78</c:v>
                </c:pt>
                <c:pt idx="1">
                  <c:v>FY 79</c:v>
                </c:pt>
                <c:pt idx="2">
                  <c:v>FY 80</c:v>
                </c:pt>
                <c:pt idx="3">
                  <c:v>FY 81</c:v>
                </c:pt>
                <c:pt idx="4">
                  <c:v>FY 82</c:v>
                </c:pt>
                <c:pt idx="5">
                  <c:v>FY 83</c:v>
                </c:pt>
                <c:pt idx="6">
                  <c:v>FY 84</c:v>
                </c:pt>
                <c:pt idx="7">
                  <c:v>FY 85</c:v>
                </c:pt>
                <c:pt idx="8">
                  <c:v>FY 86</c:v>
                </c:pt>
                <c:pt idx="9">
                  <c:v>FY 87</c:v>
                </c:pt>
                <c:pt idx="10">
                  <c:v>FY 88</c:v>
                </c:pt>
                <c:pt idx="11">
                  <c:v>FY 89</c:v>
                </c:pt>
                <c:pt idx="12">
                  <c:v>FY 90</c:v>
                </c:pt>
                <c:pt idx="13">
                  <c:v>FY 91</c:v>
                </c:pt>
                <c:pt idx="14">
                  <c:v>FY 92</c:v>
                </c:pt>
                <c:pt idx="15">
                  <c:v>FY 93</c:v>
                </c:pt>
                <c:pt idx="16">
                  <c:v>FY 94</c:v>
                </c:pt>
                <c:pt idx="17">
                  <c:v>FY 95</c:v>
                </c:pt>
                <c:pt idx="18">
                  <c:v>FY 96</c:v>
                </c:pt>
                <c:pt idx="19">
                  <c:v>FY 97</c:v>
                </c:pt>
                <c:pt idx="20">
                  <c:v>FY 98</c:v>
                </c:pt>
                <c:pt idx="21">
                  <c:v>FY 99</c:v>
                </c:pt>
                <c:pt idx="22">
                  <c:v>FY 00</c:v>
                </c:pt>
                <c:pt idx="23">
                  <c:v>FY 01</c:v>
                </c:pt>
                <c:pt idx="24">
                  <c:v>FY 02</c:v>
                </c:pt>
                <c:pt idx="25">
                  <c:v>FY 03</c:v>
                </c:pt>
                <c:pt idx="26">
                  <c:v>FY 04</c:v>
                </c:pt>
                <c:pt idx="27">
                  <c:v>FY 05</c:v>
                </c:pt>
                <c:pt idx="28">
                  <c:v>FY 06</c:v>
                </c:pt>
                <c:pt idx="29">
                  <c:v>FY 07</c:v>
                </c:pt>
                <c:pt idx="30">
                  <c:v>FY 08</c:v>
                </c:pt>
                <c:pt idx="31">
                  <c:v>FY 09</c:v>
                </c:pt>
                <c:pt idx="32">
                  <c:v>FY 10</c:v>
                </c:pt>
              </c:strCache>
            </c:strRef>
          </c:cat>
          <c:val>
            <c:numRef>
              <c:f>Sheet1!$B$2:$AH$2</c:f>
              <c:numCache>
                <c:formatCode>0.00%</c:formatCode>
                <c:ptCount val="33"/>
                <c:pt idx="0">
                  <c:v>0.503</c:v>
                </c:pt>
                <c:pt idx="1">
                  <c:v>0.497</c:v>
                </c:pt>
                <c:pt idx="2">
                  <c:v>0.46500000000000002</c:v>
                </c:pt>
                <c:pt idx="3">
                  <c:v>0.45500000000000002</c:v>
                </c:pt>
                <c:pt idx="4">
                  <c:v>0.434</c:v>
                </c:pt>
                <c:pt idx="5">
                  <c:v>0.45300000000000001</c:v>
                </c:pt>
                <c:pt idx="6">
                  <c:v>0.46500000000000002</c:v>
                </c:pt>
                <c:pt idx="7">
                  <c:v>0.47299999999999998</c:v>
                </c:pt>
                <c:pt idx="8">
                  <c:v>0.47399999999999998</c:v>
                </c:pt>
                <c:pt idx="9">
                  <c:v>0.47</c:v>
                </c:pt>
                <c:pt idx="10">
                  <c:v>0.46400000000000002</c:v>
                </c:pt>
                <c:pt idx="11">
                  <c:v>0.46500000000000002</c:v>
                </c:pt>
                <c:pt idx="12">
                  <c:v>0.45100000000000001</c:v>
                </c:pt>
                <c:pt idx="13">
                  <c:v>0.438</c:v>
                </c:pt>
                <c:pt idx="14">
                  <c:v>0.42399999999999999</c:v>
                </c:pt>
                <c:pt idx="15">
                  <c:v>0.43</c:v>
                </c:pt>
                <c:pt idx="16">
                  <c:v>0.439</c:v>
                </c:pt>
                <c:pt idx="17">
                  <c:v>0.42899999999999999</c:v>
                </c:pt>
                <c:pt idx="18">
                  <c:v>0.441</c:v>
                </c:pt>
                <c:pt idx="19">
                  <c:v>0.439</c:v>
                </c:pt>
                <c:pt idx="20">
                  <c:v>0.433</c:v>
                </c:pt>
                <c:pt idx="21">
                  <c:v>0.436</c:v>
                </c:pt>
                <c:pt idx="22">
                  <c:v>0.436</c:v>
                </c:pt>
                <c:pt idx="23">
                  <c:v>0.43</c:v>
                </c:pt>
                <c:pt idx="24">
                  <c:v>0.42699999999999999</c:v>
                </c:pt>
                <c:pt idx="25">
                  <c:v>0.40600000000000003</c:v>
                </c:pt>
                <c:pt idx="26">
                  <c:v>0.40200000000000002</c:v>
                </c:pt>
                <c:pt idx="27">
                  <c:v>0.40100000000000002</c:v>
                </c:pt>
                <c:pt idx="28">
                  <c:v>0.39200000000000002</c:v>
                </c:pt>
                <c:pt idx="29">
                  <c:v>0.375</c:v>
                </c:pt>
                <c:pt idx="30" formatCode="0.0%">
                  <c:v>0.38900000000000001</c:v>
                </c:pt>
                <c:pt idx="31" formatCode="0.0%">
                  <c:v>0.34699999999999998</c:v>
                </c:pt>
                <c:pt idx="32" formatCode="0.0%">
                  <c:v>0.35199999999999998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879872"/>
        <c:axId val="154881408"/>
      </c:lineChart>
      <c:catAx>
        <c:axId val="15487987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low"/>
        <c:spPr>
          <a:noFill/>
          <a:ln w="31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7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54881408"/>
        <c:crossesAt val="0"/>
        <c:auto val="1"/>
        <c:lblAlgn val="ctr"/>
        <c:lblOffset val="0"/>
        <c:tickLblSkip val="2"/>
        <c:tickMarkSkip val="2"/>
        <c:noMultiLvlLbl val="0"/>
      </c:catAx>
      <c:valAx>
        <c:axId val="154881408"/>
        <c:scaling>
          <c:orientation val="minMax"/>
          <c:max val="0.51000000118332001"/>
          <c:min val="0.31"/>
        </c:scaling>
        <c:delete val="0"/>
        <c:axPos val="l"/>
        <c:title>
          <c:tx>
            <c:rich>
              <a:bodyPr/>
              <a:lstStyle/>
              <a:p>
                <a:pPr>
                  <a:defRPr sz="1408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r>
                  <a:rPr lang="en-US" dirty="0"/>
                  <a:t>Percent of Personal Income</a:t>
                </a:r>
              </a:p>
            </c:rich>
          </c:tx>
          <c:layout>
            <c:manualLayout>
              <c:xMode val="edge"/>
              <c:yMode val="edge"/>
              <c:x val="0"/>
              <c:y val="0.20253164556962025"/>
            </c:manualLayout>
          </c:layout>
          <c:overlay val="0"/>
          <c:spPr>
            <a:noFill/>
            <a:ln w="25540">
              <a:noFill/>
            </a:ln>
          </c:spPr>
        </c:title>
        <c:numFmt formatCode="0%" sourceLinked="0"/>
        <c:majorTickMark val="out"/>
        <c:minorTickMark val="none"/>
        <c:tickLblPos val="nextTo"/>
        <c:spPr>
          <a:noFill/>
          <a:ln w="319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7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54879872"/>
        <c:crosses val="autoZero"/>
        <c:crossBetween val="midCat"/>
        <c:majorUnit val="0.02"/>
        <c:minorUnit val="0.01"/>
      </c:valAx>
      <c:spPr>
        <a:noFill/>
        <a:ln w="2554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1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64705882352941"/>
          <c:y val="3.5864978902953586E-2"/>
          <c:w val="0.8834628190899001"/>
          <c:h val="0.9008438818565400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Gas Tax Revenue</c:v>
                </c:pt>
              </c:strCache>
            </c:strRef>
          </c:tx>
          <c:spPr>
            <a:ln w="38664">
              <a:solidFill>
                <a:srgbClr val="000000"/>
              </a:solidFill>
              <a:prstDash val="solid"/>
            </a:ln>
          </c:spPr>
          <c:marker>
            <c:symbol val="diamond"/>
            <c:size val="15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Sheet1!$B$1:$O$1</c:f>
              <c:strCache>
                <c:ptCount val="14"/>
                <c:pt idx="0">
                  <c:v>FY 98</c:v>
                </c:pt>
                <c:pt idx="1">
                  <c:v>FY 99</c:v>
                </c:pt>
                <c:pt idx="2">
                  <c:v>FY 00</c:v>
                </c:pt>
                <c:pt idx="3">
                  <c:v>FY 01</c:v>
                </c:pt>
                <c:pt idx="4">
                  <c:v>FY 02</c:v>
                </c:pt>
                <c:pt idx="5">
                  <c:v>FY 03</c:v>
                </c:pt>
                <c:pt idx="6">
                  <c:v>FY 04</c:v>
                </c:pt>
                <c:pt idx="7">
                  <c:v>FY 05</c:v>
                </c:pt>
                <c:pt idx="8">
                  <c:v>FY 06</c:v>
                </c:pt>
                <c:pt idx="9">
                  <c:v>FY 07</c:v>
                </c:pt>
                <c:pt idx="10">
                  <c:v>FY 08</c:v>
                </c:pt>
                <c:pt idx="11">
                  <c:v>FY 09</c:v>
                </c:pt>
                <c:pt idx="12">
                  <c:v>FY 10</c:v>
                </c:pt>
                <c:pt idx="13">
                  <c:v>FY 11*</c:v>
                </c:pt>
              </c:strCache>
            </c:strRef>
          </c:cat>
          <c:val>
            <c:numRef>
              <c:f>Sheet1!$B$2:$O$2</c:f>
              <c:numCache>
                <c:formatCode>"$"#,##0.00_);[Red]\("$"#,##0.00\)</c:formatCode>
                <c:ptCount val="14"/>
                <c:pt idx="0">
                  <c:v>903.5</c:v>
                </c:pt>
                <c:pt idx="1">
                  <c:v>931</c:v>
                </c:pt>
                <c:pt idx="2">
                  <c:v>922</c:v>
                </c:pt>
                <c:pt idx="3">
                  <c:v>933.5</c:v>
                </c:pt>
                <c:pt idx="4">
                  <c:v>938.9</c:v>
                </c:pt>
                <c:pt idx="5">
                  <c:v>935.7</c:v>
                </c:pt>
                <c:pt idx="6">
                  <c:v>932.1</c:v>
                </c:pt>
                <c:pt idx="7">
                  <c:v>922.4</c:v>
                </c:pt>
                <c:pt idx="8">
                  <c:v>906.2</c:v>
                </c:pt>
                <c:pt idx="9">
                  <c:v>883.7</c:v>
                </c:pt>
                <c:pt idx="10">
                  <c:v>848.9</c:v>
                </c:pt>
                <c:pt idx="11">
                  <c:v>846</c:v>
                </c:pt>
                <c:pt idx="12" formatCode="&quot;$&quot;#,##0.00_);\(&quot;$&quot;#,##0.00\)">
                  <c:v>832</c:v>
                </c:pt>
                <c:pt idx="13" formatCode="&quot;$&quot;#,##0.00_);\(&quot;$&quot;#,##0.00\)">
                  <c:v>826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517952"/>
        <c:axId val="161519872"/>
      </c:lineChart>
      <c:catAx>
        <c:axId val="16151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2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18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61519872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61519872"/>
        <c:scaling>
          <c:orientation val="minMax"/>
          <c:max val="950"/>
          <c:min val="800"/>
        </c:scaling>
        <c:delete val="0"/>
        <c:axPos val="l"/>
        <c:title>
          <c:tx>
            <c:rich>
              <a:bodyPr/>
              <a:lstStyle/>
              <a:p>
                <a:pPr>
                  <a:defRPr sz="1421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r>
                  <a:rPr lang="en-US" dirty="0"/>
                  <a:t>Millions</a:t>
                </a:r>
              </a:p>
            </c:rich>
          </c:tx>
          <c:layout>
            <c:manualLayout>
              <c:xMode val="edge"/>
              <c:yMode val="edge"/>
              <c:x val="2.2197558268590455E-3"/>
              <c:y val="0.38607594936708861"/>
            </c:manualLayout>
          </c:layout>
          <c:overlay val="0"/>
          <c:spPr>
            <a:noFill/>
            <a:ln w="25776">
              <a:noFill/>
            </a:ln>
          </c:spPr>
        </c:title>
        <c:numFmt formatCode="\$#,##0_);\(\$#,##0\)" sourceLinked="0"/>
        <c:majorTickMark val="cross"/>
        <c:minorTickMark val="none"/>
        <c:tickLblPos val="nextTo"/>
        <c:spPr>
          <a:ln w="322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21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61517952"/>
        <c:crosses val="autoZero"/>
        <c:crossBetween val="between"/>
        <c:majorUnit val="25"/>
      </c:valAx>
      <c:spPr>
        <a:noFill/>
        <a:ln w="2577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27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559378468368484E-2"/>
          <c:y val="3.4000000000000002E-2"/>
          <c:w val="0.90455049944506105"/>
          <c:h val="0.90600000000000003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Tax Exemptions/Credits/Deductions</c:v>
                </c:pt>
              </c:strCache>
            </c:strRef>
          </c:tx>
          <c:spPr>
            <a:ln w="38025">
              <a:solidFill>
                <a:srgbClr val="FF0000"/>
              </a:solidFill>
              <a:prstDash val="solid"/>
            </a:ln>
          </c:spPr>
          <c:marker>
            <c:symbol val="diamond"/>
            <c:size val="1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Sheet1!$B$1:$S$1</c:f>
              <c:strCache>
                <c:ptCount val="18"/>
                <c:pt idx="0">
                  <c:v>FY94</c:v>
                </c:pt>
                <c:pt idx="1">
                  <c:v>FY95</c:v>
                </c:pt>
                <c:pt idx="2">
                  <c:v>FY96</c:v>
                </c:pt>
                <c:pt idx="3">
                  <c:v>FY97</c:v>
                </c:pt>
                <c:pt idx="4">
                  <c:v>FY98</c:v>
                </c:pt>
                <c:pt idx="5">
                  <c:v>FY99</c:v>
                </c:pt>
                <c:pt idx="6">
                  <c:v>FY00</c:v>
                </c:pt>
                <c:pt idx="7">
                  <c:v>FY01</c:v>
                </c:pt>
                <c:pt idx="8">
                  <c:v>FY02</c:v>
                </c:pt>
                <c:pt idx="9">
                  <c:v>FY03</c:v>
                </c:pt>
                <c:pt idx="10">
                  <c:v>FY04</c:v>
                </c:pt>
                <c:pt idx="11">
                  <c:v>FY05</c:v>
                </c:pt>
                <c:pt idx="12">
                  <c:v>FY06</c:v>
                </c:pt>
                <c:pt idx="13">
                  <c:v>FY07</c:v>
                </c:pt>
                <c:pt idx="14">
                  <c:v>FY08</c:v>
                </c:pt>
                <c:pt idx="15">
                  <c:v>FY09</c:v>
                </c:pt>
                <c:pt idx="16">
                  <c:v>FY10</c:v>
                </c:pt>
                <c:pt idx="17">
                  <c:v>FY11</c:v>
                </c:pt>
              </c:strCache>
            </c:strRef>
          </c:cat>
          <c:val>
            <c:numRef>
              <c:f>Sheet1!$B$2:$S$2</c:f>
              <c:numCache>
                <c:formatCode>"$"#,##0.00_);[Red]\("$"#,##0.00\)</c:formatCode>
                <c:ptCount val="18"/>
                <c:pt idx="0">
                  <c:v>12.4</c:v>
                </c:pt>
                <c:pt idx="1">
                  <c:v>13.1</c:v>
                </c:pt>
                <c:pt idx="2">
                  <c:v>14.7</c:v>
                </c:pt>
                <c:pt idx="3">
                  <c:v>15.2</c:v>
                </c:pt>
                <c:pt idx="4">
                  <c:v>15.3</c:v>
                </c:pt>
                <c:pt idx="5">
                  <c:v>19</c:v>
                </c:pt>
                <c:pt idx="6">
                  <c:v>20.7</c:v>
                </c:pt>
                <c:pt idx="7">
                  <c:v>21.6</c:v>
                </c:pt>
                <c:pt idx="8">
                  <c:v>22.5</c:v>
                </c:pt>
                <c:pt idx="9">
                  <c:v>26</c:v>
                </c:pt>
                <c:pt idx="10">
                  <c:v>26.8</c:v>
                </c:pt>
                <c:pt idx="11">
                  <c:v>29.1</c:v>
                </c:pt>
                <c:pt idx="12">
                  <c:v>30</c:v>
                </c:pt>
                <c:pt idx="13">
                  <c:v>30.7</c:v>
                </c:pt>
                <c:pt idx="14">
                  <c:v>33.6</c:v>
                </c:pt>
                <c:pt idx="15">
                  <c:v>35.4</c:v>
                </c:pt>
                <c:pt idx="16">
                  <c:v>33.700000000000003</c:v>
                </c:pt>
                <c:pt idx="17">
                  <c:v>33.799999999999997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Revenue</c:v>
                </c:pt>
              </c:strCache>
            </c:strRef>
          </c:tx>
          <c:spPr>
            <a:ln w="38025">
              <a:solidFill>
                <a:srgbClr val="0000FF"/>
              </a:solidFill>
              <a:prstDash val="sysDash"/>
            </a:ln>
          </c:spPr>
          <c:marker>
            <c:symbol val="square"/>
            <c:size val="9"/>
            <c:spPr>
              <a:solidFill>
                <a:srgbClr val="CCFFFF"/>
              </a:solidFill>
              <a:ln>
                <a:solidFill>
                  <a:srgbClr val="0000FF"/>
                </a:solidFill>
                <a:prstDash val="solid"/>
              </a:ln>
            </c:spPr>
          </c:marker>
          <c:cat>
            <c:strRef>
              <c:f>Sheet1!$B$1:$S$1</c:f>
              <c:strCache>
                <c:ptCount val="18"/>
                <c:pt idx="0">
                  <c:v>FY94</c:v>
                </c:pt>
                <c:pt idx="1">
                  <c:v>FY95</c:v>
                </c:pt>
                <c:pt idx="2">
                  <c:v>FY96</c:v>
                </c:pt>
                <c:pt idx="3">
                  <c:v>FY97</c:v>
                </c:pt>
                <c:pt idx="4">
                  <c:v>FY98</c:v>
                </c:pt>
                <c:pt idx="5">
                  <c:v>FY99</c:v>
                </c:pt>
                <c:pt idx="6">
                  <c:v>FY00</c:v>
                </c:pt>
                <c:pt idx="7">
                  <c:v>FY01</c:v>
                </c:pt>
                <c:pt idx="8">
                  <c:v>FY02</c:v>
                </c:pt>
                <c:pt idx="9">
                  <c:v>FY03</c:v>
                </c:pt>
                <c:pt idx="10">
                  <c:v>FY04</c:v>
                </c:pt>
                <c:pt idx="11">
                  <c:v>FY05</c:v>
                </c:pt>
                <c:pt idx="12">
                  <c:v>FY06</c:v>
                </c:pt>
                <c:pt idx="13">
                  <c:v>FY07</c:v>
                </c:pt>
                <c:pt idx="14">
                  <c:v>FY08</c:v>
                </c:pt>
                <c:pt idx="15">
                  <c:v>FY09</c:v>
                </c:pt>
                <c:pt idx="16">
                  <c:v>FY10</c:v>
                </c:pt>
                <c:pt idx="17">
                  <c:v>FY11</c:v>
                </c:pt>
              </c:strCache>
            </c:strRef>
          </c:cat>
          <c:val>
            <c:numRef>
              <c:f>Sheet1!$B$3:$S$3</c:f>
              <c:numCache>
                <c:formatCode>"$"#,##0.00_);[Red]\("$"#,##0.00\)</c:formatCode>
                <c:ptCount val="18"/>
                <c:pt idx="0">
                  <c:v>15.5</c:v>
                </c:pt>
                <c:pt idx="1">
                  <c:v>18.600000000000001</c:v>
                </c:pt>
                <c:pt idx="2">
                  <c:v>19.8</c:v>
                </c:pt>
                <c:pt idx="3">
                  <c:v>20.7</c:v>
                </c:pt>
                <c:pt idx="4">
                  <c:v>22.1</c:v>
                </c:pt>
                <c:pt idx="5">
                  <c:v>23.2</c:v>
                </c:pt>
                <c:pt idx="6">
                  <c:v>24.4</c:v>
                </c:pt>
                <c:pt idx="7">
                  <c:v>23.9</c:v>
                </c:pt>
                <c:pt idx="8">
                  <c:v>23.5</c:v>
                </c:pt>
                <c:pt idx="9">
                  <c:v>24.1</c:v>
                </c:pt>
                <c:pt idx="10">
                  <c:v>24.4</c:v>
                </c:pt>
                <c:pt idx="11">
                  <c:v>25.6</c:v>
                </c:pt>
                <c:pt idx="12">
                  <c:v>25.8</c:v>
                </c:pt>
                <c:pt idx="13">
                  <c:v>26.1</c:v>
                </c:pt>
                <c:pt idx="14">
                  <c:v>27.7</c:v>
                </c:pt>
                <c:pt idx="15">
                  <c:v>24.8</c:v>
                </c:pt>
                <c:pt idx="16">
                  <c:v>24.3</c:v>
                </c:pt>
                <c:pt idx="17">
                  <c:v>25.1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866112"/>
        <c:axId val="161868032"/>
      </c:lineChart>
      <c:catAx>
        <c:axId val="16186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6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98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61868032"/>
        <c:crosses val="autoZero"/>
        <c:auto val="1"/>
        <c:lblAlgn val="ctr"/>
        <c:lblOffset val="0"/>
        <c:tickLblSkip val="1"/>
        <c:tickMarkSkip val="1"/>
        <c:noMultiLvlLbl val="0"/>
      </c:catAx>
      <c:valAx>
        <c:axId val="161868032"/>
        <c:scaling>
          <c:orientation val="minMax"/>
          <c:max val="37"/>
          <c:min val="10"/>
        </c:scaling>
        <c:delete val="0"/>
        <c:axPos val="l"/>
        <c:numFmt formatCode="\$#,##0_);[Red]\(\$#,##0\)" sourceLinked="0"/>
        <c:majorTickMark val="out"/>
        <c:minorTickMark val="none"/>
        <c:tickLblPos val="nextTo"/>
        <c:spPr>
          <a:ln w="126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397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61866112"/>
        <c:crosses val="autoZero"/>
        <c:crossBetween val="between"/>
      </c:valAx>
      <c:spPr>
        <a:noFill/>
        <a:ln w="2535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377" b="1" i="0" u="none" strike="noStrike" baseline="0">
                <a:solidFill>
                  <a:srgbClr val="FF0000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377" b="1" i="0" u="none" strike="noStrike" baseline="0">
                <a:solidFill>
                  <a:srgbClr val="0000FF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</c:legendEntry>
      <c:layout>
        <c:manualLayout>
          <c:xMode val="edge"/>
          <c:yMode val="edge"/>
          <c:x val="9.4339622641509441E-2"/>
          <c:y val="0.03"/>
          <c:w val="0.47391786903440619"/>
          <c:h val="0.14399999999999999"/>
        </c:manualLayout>
      </c:layout>
      <c:overlay val="0"/>
      <c:spPr>
        <a:noFill/>
        <a:ln w="25350">
          <a:noFill/>
        </a:ln>
      </c:spPr>
      <c:txPr>
        <a:bodyPr/>
        <a:lstStyle/>
        <a:p>
          <a:pPr>
            <a:defRPr sz="1377" b="1" i="0" u="none" strike="noStrike" baseline="0">
              <a:solidFill>
                <a:schemeClr val="tx1"/>
              </a:solidFill>
              <a:latin typeface="Tahoma"/>
              <a:ea typeface="Tahoma"/>
              <a:cs typeface="Tahoma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96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098779134295228E-3"/>
          <c:y val="2.1276595744680851E-2"/>
          <c:w val="0.99270206208694822"/>
          <c:h val="0.839243498817966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0">
                  <a:srgbClr xmlns:mc="http://schemas.openxmlformats.org/markup-compatibility/2006" xmlns:a14="http://schemas.microsoft.com/office/drawing/2010/main" val="33CCCC" mc:Ignorable="a14" a14:legacySpreadsheetColorIndex="49"/>
                </a:gs>
                <a:gs pos="100000">
                  <a:srgbClr xmlns:mc="http://schemas.openxmlformats.org/markup-compatibility/2006" xmlns:a14="http://schemas.microsoft.com/office/drawing/2010/main" val="CCFFFF" mc:Ignorable="a14" a14:legacySpreadsheetColorIndex="41"/>
                </a:gs>
              </a:gsLst>
              <a:lin ang="5400000" scaled="1"/>
            </a:gradFill>
            <a:ln w="12329">
              <a:solidFill>
                <a:schemeClr val="tx1"/>
              </a:solidFill>
              <a:prstDash val="solid"/>
            </a:ln>
          </c:spPr>
          <c:invertIfNegative val="0"/>
          <c:dPt>
            <c:idx val="9"/>
            <c:invertIfNegative val="0"/>
            <c:bubble3D val="0"/>
            <c:spPr>
              <a:gradFill rotWithShape="0">
                <a:gsLst>
                  <a:gs pos="0">
                    <a:srgbClr xmlns:mc="http://schemas.openxmlformats.org/markup-compatibility/2006" xmlns:a14="http://schemas.microsoft.com/office/drawing/2010/main" val="33CCCC" mc:Ignorable="a14" a14:legacySpreadsheetColorIndex="49"/>
                  </a:gs>
                  <a:gs pos="100000">
                    <a:srgbClr xmlns:mc="http://schemas.openxmlformats.org/markup-compatibility/2006" xmlns:a14="http://schemas.microsoft.com/office/drawing/2010/main" val="CCFFFF" mc:Ignorable="a14" a14:legacySpreadsheetColorIndex="41"/>
                  </a:gs>
                </a:gsLst>
                <a:lin ang="5400000" scaled="1"/>
              </a:gradFill>
              <a:ln w="12329">
                <a:solidFill>
                  <a:srgbClr val="000000"/>
                </a:solidFill>
                <a:prstDash val="solid"/>
              </a:ln>
            </c:spPr>
          </c:dPt>
          <c:dPt>
            <c:idx val="10"/>
            <c:invertIfNegative val="0"/>
            <c:bubble3D val="0"/>
            <c:spPr>
              <a:solidFill>
                <a:srgbClr val="FFFF99"/>
              </a:solidFill>
              <a:ln w="24658">
                <a:solidFill>
                  <a:srgbClr val="993300"/>
                </a:solidFill>
                <a:prstDash val="solid"/>
              </a:ln>
            </c:spPr>
          </c:dPt>
          <c:dPt>
            <c:idx val="11"/>
            <c:invertIfNegative val="0"/>
            <c:bubble3D val="0"/>
            <c:spPr>
              <a:solidFill>
                <a:srgbClr val="FFFF99"/>
              </a:solidFill>
              <a:ln w="24658">
                <a:solidFill>
                  <a:srgbClr val="993300"/>
                </a:solidFill>
                <a:prstDash val="solid"/>
              </a:ln>
            </c:spPr>
          </c:dPt>
          <c:dPt>
            <c:idx val="12"/>
            <c:invertIfNegative val="0"/>
            <c:bubble3D val="0"/>
            <c:spPr>
              <a:solidFill>
                <a:srgbClr val="FFFF99"/>
              </a:solidFill>
              <a:ln w="24638">
                <a:solidFill>
                  <a:srgbClr val="993300"/>
                </a:solidFill>
                <a:prstDash val="solid"/>
              </a:ln>
            </c:spPr>
          </c:dPt>
          <c:dPt>
            <c:idx val="13"/>
            <c:invertIfNegative val="0"/>
            <c:bubble3D val="0"/>
            <c:spPr>
              <a:solidFill>
                <a:srgbClr val="FFFF99"/>
              </a:solidFill>
              <a:ln w="24638">
                <a:solidFill>
                  <a:srgbClr val="993300"/>
                </a:solidFill>
                <a:prstDash val="solid"/>
              </a:ln>
            </c:spPr>
          </c:dPt>
          <c:dLbls>
            <c:dLbl>
              <c:idx val="5"/>
              <c:layout>
                <c:manualLayout>
                  <c:x val="4.6890866272022384E-4"/>
                  <c:y val="-1.7887700345941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1.5351452311353038E-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numFmt formatCode="\$#,##0.00_);[Red]\(\$#,##0.00\)" sourceLinked="0"/>
              <c:spPr>
                <a:noFill/>
                <a:ln w="24658">
                  <a:noFill/>
                </a:ln>
              </c:spPr>
              <c:txPr>
                <a:bodyPr/>
                <a:lstStyle/>
                <a:p>
                  <a:pPr>
                    <a:defRPr sz="116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numFmt formatCode="\$#,##0.00_);[Red]\(\$#,##0.00\)" sourceLinked="0"/>
              <c:spPr>
                <a:noFill/>
                <a:ln w="24658">
                  <a:noFill/>
                </a:ln>
              </c:spPr>
              <c:txPr>
                <a:bodyPr/>
                <a:lstStyle/>
                <a:p>
                  <a:pPr>
                    <a:defRPr sz="116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numFmt formatCode="\$#,##0.00_);[Red]\(\$#,##0.00\)" sourceLinked="0"/>
              <c:spPr>
                <a:noFill/>
                <a:ln w="24658">
                  <a:noFill/>
                </a:ln>
              </c:spPr>
              <c:txPr>
                <a:bodyPr/>
                <a:lstStyle/>
                <a:p>
                  <a:pPr>
                    <a:defRPr sz="116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numFmt formatCode="\$#,##0.00_);[Red]\(\$#,##0.00\)" sourceLinked="0"/>
              <c:spPr>
                <a:noFill/>
                <a:ln w="24658">
                  <a:noFill/>
                </a:ln>
              </c:spPr>
              <c:txPr>
                <a:bodyPr/>
                <a:lstStyle/>
                <a:p>
                  <a:pPr>
                    <a:defRPr sz="116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numFmt formatCode="\$#,##0.00_);[Red]\(\$#,##0.00\)" sourceLinked="0"/>
              <c:spPr>
                <a:noFill/>
                <a:ln w="24658">
                  <a:noFill/>
                </a:ln>
              </c:spPr>
              <c:txPr>
                <a:bodyPr/>
                <a:lstStyle/>
                <a:p>
                  <a:pPr>
                    <a:defRPr sz="116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numFmt formatCode="\$#,##0.00_);[Red]\(\$#,##0.00\)" sourceLinked="0"/>
              <c:spPr>
                <a:noFill/>
                <a:ln w="24658">
                  <a:noFill/>
                </a:ln>
              </c:spPr>
              <c:txPr>
                <a:bodyPr/>
                <a:lstStyle/>
                <a:p>
                  <a:pPr>
                    <a:defRPr sz="1165" b="1" i="0" u="none" strike="noStrike" baseline="0">
                      <a:solidFill>
                        <a:schemeClr val="tx1"/>
                      </a:solidFill>
                      <a:latin typeface="Tahoma"/>
                      <a:ea typeface="Tahoma"/>
                      <a:cs typeface="Tahoma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\$#,##0.00_);[Red]\(\$#,##0.00\)" sourceLinked="0"/>
            <c:spPr>
              <a:noFill/>
              <a:ln w="24658">
                <a:noFill/>
              </a:ln>
            </c:spPr>
            <c:txPr>
              <a:bodyPr/>
              <a:lstStyle/>
              <a:p>
                <a:pPr>
                  <a:defRPr sz="1359" b="1" i="0" u="none" strike="noStrike" baseline="0">
                    <a:solidFill>
                      <a:schemeClr val="tx1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Sheet1!$B$1:$O$1</c:f>
              <c:strCache>
                <c:ptCount val="14"/>
                <c:pt idx="0">
                  <c:v>FY 00</c:v>
                </c:pt>
                <c:pt idx="1">
                  <c:v>FY 01</c:v>
                </c:pt>
                <c:pt idx="2">
                  <c:v>FY 02</c:v>
                </c:pt>
                <c:pt idx="3">
                  <c:v>FY 03</c:v>
                </c:pt>
                <c:pt idx="4">
                  <c:v>FY 04</c:v>
                </c:pt>
                <c:pt idx="5">
                  <c:v>FY 05</c:v>
                </c:pt>
                <c:pt idx="6">
                  <c:v>FY 06</c:v>
                </c:pt>
                <c:pt idx="7">
                  <c:v>FY 07</c:v>
                </c:pt>
                <c:pt idx="8">
                  <c:v>FY 08</c:v>
                </c:pt>
                <c:pt idx="9">
                  <c:v>FY 09</c:v>
                </c:pt>
                <c:pt idx="10">
                  <c:v>FY 10</c:v>
                </c:pt>
                <c:pt idx="11">
                  <c:v>FY 11</c:v>
                </c:pt>
                <c:pt idx="12">
                  <c:v>FY 12</c:v>
                </c:pt>
                <c:pt idx="13">
                  <c:v>FY 13</c:v>
                </c:pt>
              </c:strCache>
            </c:strRef>
          </c:cat>
          <c:val>
            <c:numRef>
              <c:f>Sheet1!$B$2:$O$2</c:f>
              <c:numCache>
                <c:formatCode>"$"#,##0.00_);[Red]\("$"#,##0.00\)</c:formatCode>
                <c:ptCount val="14"/>
                <c:pt idx="0">
                  <c:v>0.16</c:v>
                </c:pt>
                <c:pt idx="1">
                  <c:v>-2.41</c:v>
                </c:pt>
                <c:pt idx="2">
                  <c:v>-3.92</c:v>
                </c:pt>
                <c:pt idx="3">
                  <c:v>-4.18</c:v>
                </c:pt>
                <c:pt idx="4">
                  <c:v>-4.4400000000000004</c:v>
                </c:pt>
                <c:pt idx="5">
                  <c:v>-4.22</c:v>
                </c:pt>
                <c:pt idx="6">
                  <c:v>-4.95</c:v>
                </c:pt>
                <c:pt idx="7">
                  <c:v>-5.32</c:v>
                </c:pt>
                <c:pt idx="8">
                  <c:v>-4.6500000000000004</c:v>
                </c:pt>
                <c:pt idx="9">
                  <c:v>-7.99</c:v>
                </c:pt>
                <c:pt idx="10">
                  <c:v>-8.91</c:v>
                </c:pt>
                <c:pt idx="11">
                  <c:v>-6.9</c:v>
                </c:pt>
                <c:pt idx="12">
                  <c:v>-7.17</c:v>
                </c:pt>
                <c:pt idx="13">
                  <c:v>-8.41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62202752"/>
        <c:axId val="162204288"/>
      </c:barChart>
      <c:catAx>
        <c:axId val="16220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08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62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62204288"/>
        <c:crosses val="autoZero"/>
        <c:auto val="1"/>
        <c:lblAlgn val="ctr"/>
        <c:lblOffset val="500"/>
        <c:tickLblSkip val="1"/>
        <c:tickMarkSkip val="1"/>
        <c:noMultiLvlLbl val="0"/>
      </c:catAx>
      <c:valAx>
        <c:axId val="162204288"/>
        <c:scaling>
          <c:orientation val="minMax"/>
          <c:min val="-9"/>
        </c:scaling>
        <c:delete val="0"/>
        <c:axPos val="l"/>
        <c:numFmt formatCode="&quot;$&quot;#,##0.00_);[Red]\(&quot;$&quot;#,##0.00\)" sourceLinked="1"/>
        <c:majorTickMark val="none"/>
        <c:minorTickMark val="none"/>
        <c:tickLblPos val="none"/>
        <c:spPr>
          <a:ln w="9247">
            <a:noFill/>
          </a:ln>
        </c:spPr>
        <c:crossAx val="162202752"/>
        <c:crosses val="autoZero"/>
        <c:crossBetween val="between"/>
      </c:valAx>
      <c:spPr>
        <a:noFill/>
        <a:ln w="24658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</cdr:x>
      <cdr:y>0.773</cdr:y>
    </cdr:from>
    <cdr:to>
      <cdr:x>0.15825</cdr:x>
      <cdr:y>0.8775</cdr:y>
    </cdr:to>
    <cdr:sp macro="" textlink="">
      <cdr:nvSpPr>
        <cdr:cNvPr id="1026" name="Rectangle 2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25978" y="3143926"/>
          <a:ext cx="1046726" cy="4250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FF" mc:Ignorable="a14" a14:legacySpreadsheetColorIndex="65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77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vertOverflow="clip" wrap="square" lIns="27432" tIns="22860" rIns="27432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9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Average Annual</a:t>
          </a:r>
        </a:p>
        <a:p xmlns:a="http://schemas.openxmlformats.org/drawingml/2006/main">
          <a:pPr algn="ctr" rtl="0">
            <a:defRPr sz="1000"/>
          </a:pPr>
          <a:r>
            <a:rPr lang="en-US" sz="9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Job Change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7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>
            <a:lvl1pPr defTabSz="92166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30" y="7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>
            <a:lvl1pPr algn="r" defTabSz="92166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905881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b" anchorCtr="0" compatLnSpc="1">
            <a:prstTxWarp prst="textNoShape">
              <a:avLst/>
            </a:prstTxWarp>
          </a:bodyPr>
          <a:lstStyle>
            <a:lvl1pPr defTabSz="92166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30" y="8905881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b" anchorCtr="0" compatLnSpc="1">
            <a:prstTxWarp prst="textNoShape">
              <a:avLst/>
            </a:prstTxWarp>
          </a:bodyPr>
          <a:lstStyle>
            <a:lvl1pPr algn="r" defTabSz="92166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A4E3EDF-7696-4DC3-960F-8544CD9E9B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949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7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>
            <a:lvl1pPr defTabSz="92166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30" y="7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>
            <a:lvl1pPr algn="r" defTabSz="92166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3638" y="708025"/>
            <a:ext cx="4687887" cy="3516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90" y="4454530"/>
            <a:ext cx="5610225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905881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b" anchorCtr="0" compatLnSpc="1">
            <a:prstTxWarp prst="textNoShape">
              <a:avLst/>
            </a:prstTxWarp>
          </a:bodyPr>
          <a:lstStyle>
            <a:lvl1pPr defTabSz="92166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30" y="8905881"/>
            <a:ext cx="3036888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993" tIns="45997" rIns="91993" bIns="45997" numCol="1" anchor="b" anchorCtr="0" compatLnSpc="1">
            <a:prstTxWarp prst="textNoShape">
              <a:avLst/>
            </a:prstTxWarp>
          </a:bodyPr>
          <a:lstStyle>
            <a:lvl1pPr algn="r" defTabSz="921667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4E99298-6DB8-48B1-B864-AAFA64235E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759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1894">
              <a:defRPr>
                <a:solidFill>
                  <a:schemeClr val="tx1"/>
                </a:solidFill>
                <a:latin typeface="Tahoma" charset="0"/>
              </a:defRPr>
            </a:lvl1pPr>
            <a:lvl2pPr marL="723260" indent="-278178" defTabSz="931894">
              <a:defRPr>
                <a:solidFill>
                  <a:schemeClr val="tx1"/>
                </a:solidFill>
                <a:latin typeface="Tahoma" charset="0"/>
              </a:defRPr>
            </a:lvl2pPr>
            <a:lvl3pPr marL="1112707" indent="-222539" defTabSz="931894">
              <a:defRPr>
                <a:solidFill>
                  <a:schemeClr val="tx1"/>
                </a:solidFill>
                <a:latin typeface="Tahoma" charset="0"/>
              </a:defRPr>
            </a:lvl3pPr>
            <a:lvl4pPr marL="1557793" indent="-222539" defTabSz="931894">
              <a:defRPr>
                <a:solidFill>
                  <a:schemeClr val="tx1"/>
                </a:solidFill>
                <a:latin typeface="Tahoma" charset="0"/>
              </a:defRPr>
            </a:lvl4pPr>
            <a:lvl5pPr marL="2002875" indent="-222539" defTabSz="931894">
              <a:defRPr>
                <a:solidFill>
                  <a:schemeClr val="tx1"/>
                </a:solidFill>
                <a:latin typeface="Tahoma" charset="0"/>
              </a:defRPr>
            </a:lvl5pPr>
            <a:lvl6pPr marL="2447963" indent="-222539" defTabSz="93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893046" indent="-222539" defTabSz="93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338125" indent="-222539" defTabSz="93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783211" indent="-222539" defTabSz="93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92A8D1C-6984-42B2-823D-C93D999814FA}" type="slidenum">
              <a:rPr lang="en-US" smtClean="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US" dirty="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709613"/>
            <a:ext cx="4686300" cy="351472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7" y="4452305"/>
            <a:ext cx="5607711" cy="4212090"/>
          </a:xfrm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1280">
              <a:defRPr>
                <a:solidFill>
                  <a:schemeClr val="tx1"/>
                </a:solidFill>
                <a:latin typeface="Tahoma" charset="0"/>
              </a:defRPr>
            </a:lvl1pPr>
            <a:lvl2pPr marL="744661" indent="-286407" defTabSz="921280">
              <a:defRPr>
                <a:solidFill>
                  <a:schemeClr val="tx1"/>
                </a:solidFill>
                <a:latin typeface="Tahoma" charset="0"/>
              </a:defRPr>
            </a:lvl2pPr>
            <a:lvl3pPr marL="1145632" indent="-229122" defTabSz="921280">
              <a:defRPr>
                <a:solidFill>
                  <a:schemeClr val="tx1"/>
                </a:solidFill>
                <a:latin typeface="Tahoma" charset="0"/>
              </a:defRPr>
            </a:lvl3pPr>
            <a:lvl4pPr marL="1603883" indent="-229122" defTabSz="921280">
              <a:defRPr>
                <a:solidFill>
                  <a:schemeClr val="tx1"/>
                </a:solidFill>
                <a:latin typeface="Tahoma" charset="0"/>
              </a:defRPr>
            </a:lvl4pPr>
            <a:lvl5pPr marL="2062138" indent="-229122" defTabSz="921280">
              <a:defRPr>
                <a:solidFill>
                  <a:schemeClr val="tx1"/>
                </a:solidFill>
                <a:latin typeface="Tahoma" charset="0"/>
              </a:defRPr>
            </a:lvl5pPr>
            <a:lvl6pPr marL="2520392" indent="-229122" defTabSz="921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8642" indent="-229122" defTabSz="921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36895" indent="-229122" defTabSz="921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95147" indent="-229122" defTabSz="9212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fld id="{0DD7D463-C3C3-42C4-9AF9-9AFBE6295EA8}" type="slidenum">
              <a:rPr lang="en-US" smtClean="0">
                <a:latin typeface="Arial" charset="0"/>
              </a:rPr>
              <a:pPr/>
              <a:t>6</a:t>
            </a:fld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7219" indent="-287392">
              <a:defRPr>
                <a:solidFill>
                  <a:schemeClr val="tx1"/>
                </a:solidFill>
                <a:latin typeface="Tahoma" charset="0"/>
              </a:defRPr>
            </a:lvl2pPr>
            <a:lvl3pPr marL="1149569" indent="-229914">
              <a:defRPr>
                <a:solidFill>
                  <a:schemeClr val="tx1"/>
                </a:solidFill>
                <a:latin typeface="Tahoma" charset="0"/>
              </a:defRPr>
            </a:lvl3pPr>
            <a:lvl4pPr marL="1609397" indent="-229914">
              <a:defRPr>
                <a:solidFill>
                  <a:schemeClr val="tx1"/>
                </a:solidFill>
                <a:latin typeface="Tahoma" charset="0"/>
              </a:defRPr>
            </a:lvl4pPr>
            <a:lvl5pPr marL="2069224" indent="-229914">
              <a:defRPr>
                <a:solidFill>
                  <a:schemeClr val="tx1"/>
                </a:solidFill>
                <a:latin typeface="Tahoma" charset="0"/>
              </a:defRPr>
            </a:lvl5pPr>
            <a:lvl6pPr marL="2529053" indent="-229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88880" indent="-229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48708" indent="-229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908532" indent="-2299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defTabSz="919658"/>
            <a:fld id="{AA1066F2-042B-4095-B1F7-4DFCA7F71001}" type="slidenum">
              <a:rPr lang="en-US" smtClean="0">
                <a:latin typeface="Arial" charset="0"/>
              </a:rPr>
              <a:pPr defTabSz="919658"/>
              <a:t>8</a:t>
            </a:fld>
            <a:endParaRPr lang="en-US" dirty="0" smtClean="0">
              <a:latin typeface="Arial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706438"/>
            <a:ext cx="4687888" cy="3516312"/>
          </a:xfrm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 anchor="b"/>
          <a:lstStyle>
            <a:lvl1pPr>
              <a:defRPr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Oval 25"/>
          <p:cNvSpPr>
            <a:spLocks noChangeArrowheads="1"/>
          </p:cNvSpPr>
          <p:nvPr userDrawn="1"/>
        </p:nvSpPr>
        <p:spPr bwMode="ltGray">
          <a:xfrm>
            <a:off x="533400" y="2133600"/>
            <a:ext cx="1066800" cy="987425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 userDrawn="1"/>
        </p:nvSpPr>
        <p:spPr bwMode="ltGray">
          <a:xfrm>
            <a:off x="533400" y="2895600"/>
            <a:ext cx="992188" cy="914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7"/>
          <p:cNvSpPr>
            <a:spLocks noChangeArrowheads="1"/>
          </p:cNvSpPr>
          <p:nvPr userDrawn="1"/>
        </p:nvSpPr>
        <p:spPr bwMode="ltGray">
          <a:xfrm>
            <a:off x="228600" y="2286000"/>
            <a:ext cx="990600" cy="914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8"/>
          <p:cNvSpPr>
            <a:spLocks noChangeArrowheads="1"/>
          </p:cNvSpPr>
          <p:nvPr userDrawn="1"/>
        </p:nvSpPr>
        <p:spPr bwMode="auto">
          <a:xfrm>
            <a:off x="838200" y="2133600"/>
            <a:ext cx="36513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ectangle 29"/>
          <p:cNvSpPr>
            <a:spLocks noChangeArrowheads="1"/>
          </p:cNvSpPr>
          <p:nvPr userDrawn="1"/>
        </p:nvSpPr>
        <p:spPr bwMode="auto">
          <a:xfrm flipV="1">
            <a:off x="604838" y="3165475"/>
            <a:ext cx="8386763" cy="7461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42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6A9134DD-CC9C-47FD-81D4-B5C1F9BAD0D9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51186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3413" y="381000"/>
            <a:ext cx="1971675" cy="5751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764213" cy="5751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21D7B766-AB17-496A-8341-58D76461BB67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17454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930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435CB375-6FB8-48FF-B705-A270A15C7F1B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07296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930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2011        </a:t>
            </a:r>
            <a:r>
              <a:rPr lang="en-US" sz="1200" dirty="0" smtClean="0"/>
              <a:t> </a:t>
            </a:r>
            <a:fld id="{70901400-B745-4D13-85DE-1FBFF398CEA3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07347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30"/>
          <p:cNvGrpSpPr>
            <a:grpSpLocks noChangeAspect="1"/>
          </p:cNvGrpSpPr>
          <p:nvPr userDrawn="1"/>
        </p:nvGrpSpPr>
        <p:grpSpPr bwMode="auto">
          <a:xfrm>
            <a:off x="211138" y="533400"/>
            <a:ext cx="703262" cy="803275"/>
            <a:chOff x="96" y="432"/>
            <a:chExt cx="672" cy="768"/>
          </a:xfrm>
        </p:grpSpPr>
        <p:sp>
          <p:nvSpPr>
            <p:cNvPr id="7" name="Oval 25"/>
            <p:cNvSpPr>
              <a:spLocks noChangeAspect="1" noChangeArrowheads="1"/>
            </p:cNvSpPr>
            <p:nvPr userDrawn="1"/>
          </p:nvSpPr>
          <p:spPr bwMode="ltGray">
            <a:xfrm>
              <a:off x="288" y="432"/>
              <a:ext cx="480" cy="43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8" name="Oval 26"/>
            <p:cNvSpPr>
              <a:spLocks noChangeAspect="1" noChangeArrowheads="1"/>
            </p:cNvSpPr>
            <p:nvPr userDrawn="1"/>
          </p:nvSpPr>
          <p:spPr bwMode="ltGray">
            <a:xfrm>
              <a:off x="288" y="768"/>
              <a:ext cx="480" cy="43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9" name="Oval 27"/>
            <p:cNvSpPr>
              <a:spLocks noChangeAspect="1" noChangeArrowheads="1"/>
            </p:cNvSpPr>
            <p:nvPr userDrawn="1"/>
          </p:nvSpPr>
          <p:spPr bwMode="ltGray">
            <a:xfrm>
              <a:off x="96" y="528"/>
              <a:ext cx="480" cy="4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0" name="Rectangle 28"/>
          <p:cNvSpPr>
            <a:spLocks noChangeArrowheads="1"/>
          </p:cNvSpPr>
          <p:nvPr userDrawn="1"/>
        </p:nvSpPr>
        <p:spPr bwMode="gray">
          <a:xfrm>
            <a:off x="990600" y="457200"/>
            <a:ext cx="46038" cy="9318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930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86600" y="6553200"/>
            <a:ext cx="1905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March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70901400-B745-4D13-85DE-1FBFF398CEA3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008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March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06F5AFBC-3EB8-4F25-A592-0EBF047BA011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33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March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D2D826F3-F563-4CEB-9F77-41CD03D9B733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09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93038" cy="1066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March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70901400-B745-4D13-85DE-1FBFF398CEA3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1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347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 anchor="b"/>
          <a:lstStyle>
            <a:lvl1pPr>
              <a:defRPr b="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" name="Oval 25"/>
          <p:cNvSpPr>
            <a:spLocks noChangeArrowheads="1"/>
          </p:cNvSpPr>
          <p:nvPr userDrawn="1"/>
        </p:nvSpPr>
        <p:spPr bwMode="ltGray">
          <a:xfrm>
            <a:off x="533400" y="2133600"/>
            <a:ext cx="1066800" cy="987425"/>
          </a:xfrm>
          <a:prstGeom prst="ellipse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Oval 26"/>
          <p:cNvSpPr>
            <a:spLocks noChangeArrowheads="1"/>
          </p:cNvSpPr>
          <p:nvPr userDrawn="1"/>
        </p:nvSpPr>
        <p:spPr bwMode="ltGray">
          <a:xfrm>
            <a:off x="533400" y="2895600"/>
            <a:ext cx="992188" cy="914400"/>
          </a:xfrm>
          <a:prstGeom prst="ellipse">
            <a:avLst/>
          </a:prstGeom>
          <a:solidFill>
            <a:srgbClr val="00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Oval 27"/>
          <p:cNvSpPr>
            <a:spLocks noChangeArrowheads="1"/>
          </p:cNvSpPr>
          <p:nvPr userDrawn="1"/>
        </p:nvSpPr>
        <p:spPr bwMode="ltGray">
          <a:xfrm>
            <a:off x="228600" y="2286000"/>
            <a:ext cx="990600" cy="914400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8"/>
          <p:cNvSpPr>
            <a:spLocks noChangeArrowheads="1"/>
          </p:cNvSpPr>
          <p:nvPr userDrawn="1"/>
        </p:nvSpPr>
        <p:spPr bwMode="auto">
          <a:xfrm>
            <a:off x="838200" y="2133600"/>
            <a:ext cx="36513" cy="137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Rectangle 29"/>
          <p:cNvSpPr>
            <a:spLocks noChangeArrowheads="1"/>
          </p:cNvSpPr>
          <p:nvPr userDrawn="1"/>
        </p:nvSpPr>
        <p:spPr bwMode="auto">
          <a:xfrm flipV="1">
            <a:off x="604838" y="3165475"/>
            <a:ext cx="8386763" cy="7461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  <a:effectLst/>
          <a:extLst/>
        </p:spPr>
        <p:txBody>
          <a:bodyPr wrap="none" anchor="ctr"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420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2011        </a:t>
            </a:r>
            <a:r>
              <a:rPr lang="en-US" sz="1200" dirty="0" smtClean="0"/>
              <a:t> </a:t>
            </a:r>
            <a:fld id="{D2D826F3-F563-4CEB-9F77-41CD03D9B733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995096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E9EB428E-95D5-4F09-82DD-47F4AC0D8648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64962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6987A55A-5D53-4EAE-BBC5-219D03EB98A2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037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1750"/>
            <a:ext cx="7790688" cy="117957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92B95718-AB0B-41ED-97E3-6C5F3FFBC384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99316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298464B3-960A-493D-A95D-B43D3E83F5E7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756008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06F5AFBC-3EB8-4F25-A592-0EBF047BA011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54733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2011        </a:t>
            </a:r>
            <a:r>
              <a:rPr lang="en-US" sz="1200" dirty="0" smtClean="0"/>
              <a:t> </a:t>
            </a:r>
            <a:fld id="{9DF37A8D-E946-4A7A-9B3A-FF5D338C62B4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613956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BFB5FE61-DB54-4A03-B5CA-6F721DC227E5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41734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93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b="1"/>
            </a:lvl1pPr>
          </a:lstStyle>
          <a:p>
            <a:pPr>
              <a:defRPr/>
            </a:pPr>
            <a:r>
              <a:rPr lang="en-US" dirty="0" smtClean="0"/>
              <a:t>February  2011        </a:t>
            </a:r>
            <a:r>
              <a:rPr lang="en-US" sz="1200" dirty="0" smtClean="0"/>
              <a:t> </a:t>
            </a:r>
            <a:fld id="{6AA26D1D-6610-4EF7-B210-E7BBA3366855}" type="slidenum">
              <a:rPr lang="en-US" sz="1100" smtClean="0"/>
              <a:pPr>
                <a:defRPr/>
              </a:pPr>
              <a:t>‹#›</a:t>
            </a:fld>
            <a:endParaRPr lang="en-US" sz="1100" dirty="0"/>
          </a:p>
        </p:txBody>
      </p:sp>
      <p:grpSp>
        <p:nvGrpSpPr>
          <p:cNvPr id="1032" name="Group 30"/>
          <p:cNvGrpSpPr>
            <a:grpSpLocks noChangeAspect="1"/>
          </p:cNvGrpSpPr>
          <p:nvPr userDrawn="1"/>
        </p:nvGrpSpPr>
        <p:grpSpPr bwMode="auto">
          <a:xfrm>
            <a:off x="211138" y="533400"/>
            <a:ext cx="703262" cy="803275"/>
            <a:chOff x="96" y="432"/>
            <a:chExt cx="672" cy="768"/>
          </a:xfrm>
        </p:grpSpPr>
        <p:sp>
          <p:nvSpPr>
            <p:cNvPr id="1034" name="Oval 25"/>
            <p:cNvSpPr>
              <a:spLocks noChangeAspect="1" noChangeArrowheads="1"/>
            </p:cNvSpPr>
            <p:nvPr userDrawn="1"/>
          </p:nvSpPr>
          <p:spPr bwMode="ltGray">
            <a:xfrm>
              <a:off x="288" y="432"/>
              <a:ext cx="480" cy="43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5" name="Oval 26"/>
            <p:cNvSpPr>
              <a:spLocks noChangeAspect="1" noChangeArrowheads="1"/>
            </p:cNvSpPr>
            <p:nvPr userDrawn="1"/>
          </p:nvSpPr>
          <p:spPr bwMode="ltGray">
            <a:xfrm>
              <a:off x="288" y="768"/>
              <a:ext cx="480" cy="43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36" name="Oval 27"/>
            <p:cNvSpPr>
              <a:spLocks noChangeAspect="1" noChangeArrowheads="1"/>
            </p:cNvSpPr>
            <p:nvPr userDrawn="1"/>
          </p:nvSpPr>
          <p:spPr bwMode="ltGray">
            <a:xfrm>
              <a:off x="96" y="528"/>
              <a:ext cx="480" cy="4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4" name="Rectangle 28"/>
          <p:cNvSpPr>
            <a:spLocks noChangeArrowheads="1"/>
          </p:cNvSpPr>
          <p:nvPr userDrawn="1"/>
        </p:nvSpPr>
        <p:spPr bwMode="gray">
          <a:xfrm>
            <a:off x="990600" y="457200"/>
            <a:ext cx="46038" cy="9318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853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FF0000"/>
        </a:buClr>
        <a:buSzPct val="120000"/>
        <a:buFont typeface="Wingdings" pitchFamily="2" charset="2"/>
        <a:buChar char="n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00CC00"/>
        </a:buClr>
        <a:buSzPct val="9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930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900" b="1"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February 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6AA26D1D-6610-4EF7-B210-E7BBA3366855}" type="slidenum">
              <a:rPr lang="en-US" sz="1100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1100" dirty="0">
              <a:solidFill>
                <a:srgbClr val="000000"/>
              </a:solidFill>
            </a:endParaRPr>
          </a:p>
        </p:txBody>
      </p:sp>
      <p:grpSp>
        <p:nvGrpSpPr>
          <p:cNvPr id="1032" name="Group 30"/>
          <p:cNvGrpSpPr>
            <a:grpSpLocks noChangeAspect="1"/>
          </p:cNvGrpSpPr>
          <p:nvPr userDrawn="1"/>
        </p:nvGrpSpPr>
        <p:grpSpPr bwMode="auto">
          <a:xfrm>
            <a:off x="211138" y="533400"/>
            <a:ext cx="703262" cy="803275"/>
            <a:chOff x="96" y="432"/>
            <a:chExt cx="672" cy="768"/>
          </a:xfrm>
        </p:grpSpPr>
        <p:sp>
          <p:nvSpPr>
            <p:cNvPr id="1034" name="Oval 25"/>
            <p:cNvSpPr>
              <a:spLocks noChangeAspect="1" noChangeArrowheads="1"/>
            </p:cNvSpPr>
            <p:nvPr userDrawn="1"/>
          </p:nvSpPr>
          <p:spPr bwMode="ltGray">
            <a:xfrm>
              <a:off x="288" y="432"/>
              <a:ext cx="480" cy="432"/>
            </a:xfrm>
            <a:prstGeom prst="ellipse">
              <a:avLst/>
            </a:prstGeom>
            <a:solidFill>
              <a:srgbClr val="0000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5" name="Oval 26"/>
            <p:cNvSpPr>
              <a:spLocks noChangeAspect="1" noChangeArrowheads="1"/>
            </p:cNvSpPr>
            <p:nvPr userDrawn="1"/>
          </p:nvSpPr>
          <p:spPr bwMode="ltGray">
            <a:xfrm>
              <a:off x="288" y="768"/>
              <a:ext cx="480" cy="432"/>
            </a:xfrm>
            <a:prstGeom prst="ellipse">
              <a:avLst/>
            </a:prstGeom>
            <a:solidFill>
              <a:srgbClr val="00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1036" name="Oval 27"/>
            <p:cNvSpPr>
              <a:spLocks noChangeAspect="1" noChangeArrowheads="1"/>
            </p:cNvSpPr>
            <p:nvPr userDrawn="1"/>
          </p:nvSpPr>
          <p:spPr bwMode="ltGray">
            <a:xfrm>
              <a:off x="96" y="528"/>
              <a:ext cx="480" cy="432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1033" name="Rectangle 28"/>
          <p:cNvSpPr>
            <a:spLocks noChangeArrowheads="1"/>
          </p:cNvSpPr>
          <p:nvPr userDrawn="1"/>
        </p:nvSpPr>
        <p:spPr bwMode="gray">
          <a:xfrm>
            <a:off x="990600" y="457200"/>
            <a:ext cx="46038" cy="93186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52" r:id="rId3"/>
    <p:sldLayoutId id="214748385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chemeClr val="hlink"/>
        </a:buClr>
        <a:buSzPct val="120000"/>
        <a:buFont typeface="Wingdings" pitchFamily="2" charset="2"/>
        <a:buChar char="n"/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0000FF"/>
        </a:buClr>
        <a:buSzPct val="11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00CC00"/>
        </a:buClr>
        <a:buSzPct val="90000"/>
        <a:buFont typeface="Wingdings" pitchFamily="2" charset="2"/>
        <a:buChar char="n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FF9900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FF00FF"/>
        </a:buClr>
        <a:buSzPct val="90000"/>
        <a:buFont typeface="Wingdings" pitchFamily="2" charset="2"/>
        <a:buChar char="n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95600"/>
            <a:ext cx="7315200" cy="1470025"/>
          </a:xfrm>
        </p:spPr>
        <p:txBody>
          <a:bodyPr/>
          <a:lstStyle/>
          <a:p>
            <a:r>
              <a:rPr lang="en-US" sz="3500" dirty="0" smtClean="0"/>
              <a:t>Michigan Association of Counties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9144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Traverse </a:t>
            </a:r>
            <a:r>
              <a:rPr lang="en-US" dirty="0" smtClean="0">
                <a:solidFill>
                  <a:schemeClr val="tx1"/>
                </a:solidFill>
              </a:rPr>
              <a:t>City, September 19</a:t>
            </a:r>
            <a:r>
              <a:rPr lang="en-US" baseline="30000" dirty="0" smtClean="0">
                <a:solidFill>
                  <a:schemeClr val="tx1"/>
                </a:solidFill>
              </a:rPr>
              <a:t>th</a:t>
            </a:r>
            <a:r>
              <a:rPr lang="en-US" dirty="0" smtClean="0">
                <a:solidFill>
                  <a:schemeClr val="tx1"/>
                </a:solidFill>
              </a:rPr>
              <a:t>, 2011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Aid Cuts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D2D826F3-F563-4CEB-9F77-41CD03D9B733}" type="slidenum">
              <a:rPr lang="en-US" sz="1100" smtClean="0"/>
              <a:pPr>
                <a:defRPr/>
              </a:pPr>
              <a:t>10</a:t>
            </a:fld>
            <a:endParaRPr lang="en-US" sz="11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CC00"/>
              </a:buClr>
              <a:buSzPct val="9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dirty="0" smtClean="0"/>
              <a:t>Reduces Foundation Allowances by $470 Per Pupil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endParaRPr lang="en-US" dirty="0" smtClean="0"/>
          </a:p>
          <a:p>
            <a:pPr lvl="1">
              <a:spcBef>
                <a:spcPts val="0"/>
              </a:spcBef>
              <a:buSzPct val="100000"/>
            </a:pPr>
            <a:r>
              <a:rPr lang="en-US" sz="1700" dirty="0"/>
              <a:t>Makes the FY 2011 $170 per pupil reductions permanent by rolling the cut into the foundation allowance</a:t>
            </a:r>
          </a:p>
          <a:p>
            <a:pPr lvl="1">
              <a:spcBef>
                <a:spcPts val="2000"/>
              </a:spcBef>
              <a:buSzPct val="100000"/>
            </a:pPr>
            <a:r>
              <a:rPr lang="en-US" sz="1700" dirty="0"/>
              <a:t>Reduce all foundations by $300 per pupil, for a total foundation allowance reduction of $470 per pupil</a:t>
            </a:r>
          </a:p>
          <a:p>
            <a:pPr lvl="1">
              <a:spcBef>
                <a:spcPts val="2000"/>
              </a:spcBef>
              <a:buSzPct val="100000"/>
            </a:pPr>
            <a:r>
              <a:rPr lang="en-US" sz="1700" dirty="0" smtClean="0"/>
              <a:t>Additional </a:t>
            </a:r>
            <a:r>
              <a:rPr lang="en-US" sz="1700" dirty="0"/>
              <a:t>$300 per pupil cut equals a </a:t>
            </a:r>
            <a:r>
              <a:rPr lang="en-US" sz="1700" dirty="0" smtClean="0"/>
              <a:t>savings </a:t>
            </a:r>
            <a:r>
              <a:rPr lang="en-US" sz="1700" dirty="0"/>
              <a:t>of $452.5 </a:t>
            </a:r>
            <a:r>
              <a:rPr lang="en-US" sz="1700" dirty="0" smtClean="0"/>
              <a:t>million</a:t>
            </a:r>
          </a:p>
          <a:p>
            <a:pPr>
              <a:spcBef>
                <a:spcPct val="20000"/>
              </a:spcBef>
            </a:pPr>
            <a:endParaRPr lang="en-US" sz="1700" dirty="0"/>
          </a:p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dirty="0" smtClean="0"/>
              <a:t>Certain Categorical Funding programs eliminated </a:t>
            </a:r>
            <a:r>
              <a:rPr lang="en-US" dirty="0"/>
              <a:t>– </a:t>
            </a:r>
            <a:r>
              <a:rPr lang="en-US" dirty="0" smtClean="0"/>
              <a:t>totaling $76.5 million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125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Aid Cuts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D2D826F3-F563-4CEB-9F77-41CD03D9B733}" type="slidenum">
              <a:rPr lang="en-US" sz="1100" smtClean="0"/>
              <a:pPr>
                <a:defRPr/>
              </a:pPr>
              <a:t>11</a:t>
            </a:fld>
            <a:endParaRPr lang="en-US" sz="11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CC00"/>
              </a:buClr>
              <a:buSzPct val="9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432"/>
              </a:spcBef>
              <a:buClr>
                <a:srgbClr val="FF0000"/>
              </a:buClr>
            </a:pPr>
            <a:r>
              <a:rPr lang="en-US" dirty="0" smtClean="0"/>
              <a:t>Intermediate School District (ISD) General Operations</a:t>
            </a:r>
          </a:p>
          <a:p>
            <a:pPr>
              <a:spcBef>
                <a:spcPts val="432"/>
              </a:spcBef>
              <a:buClr>
                <a:srgbClr val="FF0000"/>
              </a:buClr>
            </a:pPr>
            <a:endParaRPr lang="en-US" dirty="0" smtClean="0"/>
          </a:p>
          <a:p>
            <a:pPr lvl="1">
              <a:spcBef>
                <a:spcPts val="0"/>
              </a:spcBef>
              <a:buSzPct val="100000"/>
            </a:pPr>
            <a:r>
              <a:rPr lang="en-US" dirty="0" smtClean="0"/>
              <a:t>Reduces payments by 5% or $3.3 million</a:t>
            </a:r>
          </a:p>
          <a:p>
            <a:pPr lvl="1">
              <a:spcBef>
                <a:spcPts val="432"/>
              </a:spcBef>
              <a:buSzPct val="100000"/>
            </a:pPr>
            <a:endParaRPr lang="en-US" sz="1700" dirty="0" smtClean="0"/>
          </a:p>
          <a:p>
            <a:pPr>
              <a:spcBef>
                <a:spcPts val="432"/>
              </a:spcBef>
              <a:buClr>
                <a:srgbClr val="FF0000"/>
              </a:buClr>
            </a:pPr>
            <a:r>
              <a:rPr lang="en-US" dirty="0" smtClean="0"/>
              <a:t>School Aid Fund (SAF) Revenue Shifts Totaling $1.0 Billion</a:t>
            </a:r>
          </a:p>
          <a:p>
            <a:pPr>
              <a:spcBef>
                <a:spcPts val="432"/>
              </a:spcBef>
              <a:buClr>
                <a:srgbClr val="FF0000"/>
              </a:buClr>
            </a:pPr>
            <a:endParaRPr lang="en-US" dirty="0" smtClean="0"/>
          </a:p>
          <a:p>
            <a:pPr lvl="1">
              <a:spcBef>
                <a:spcPts val="0"/>
              </a:spcBef>
              <a:buSzPct val="100000"/>
            </a:pPr>
            <a:r>
              <a:rPr lang="en-US" dirty="0"/>
              <a:t>Tax proposal reduces SAF revenue </a:t>
            </a:r>
            <a:r>
              <a:rPr lang="en-US" dirty="0" smtClean="0"/>
              <a:t>($689.9) million</a:t>
            </a:r>
          </a:p>
          <a:p>
            <a:pPr lvl="1">
              <a:spcBef>
                <a:spcPts val="2000"/>
              </a:spcBef>
              <a:buSzPct val="100000"/>
            </a:pPr>
            <a:r>
              <a:rPr lang="en-US" dirty="0" smtClean="0"/>
              <a:t>Budget proposal increases GF/GP transfer to SAF ($100.0)  million</a:t>
            </a:r>
          </a:p>
          <a:p>
            <a:pPr lvl="1">
              <a:spcBef>
                <a:spcPts val="2000"/>
              </a:spcBef>
              <a:buSzPct val="100000"/>
            </a:pPr>
            <a:r>
              <a:rPr lang="en-US" dirty="0" smtClean="0"/>
              <a:t>SAF </a:t>
            </a:r>
            <a:r>
              <a:rPr lang="en-US" dirty="0"/>
              <a:t>revenue shifted into Community College budget ($</a:t>
            </a:r>
            <a:r>
              <a:rPr lang="en-US" dirty="0" smtClean="0"/>
              <a:t>195.9) million and </a:t>
            </a:r>
            <a:r>
              <a:rPr lang="en-US" dirty="0"/>
              <a:t>Higher Education budget </a:t>
            </a:r>
            <a:r>
              <a:rPr lang="en-US" dirty="0" smtClean="0"/>
              <a:t>($200.0) million</a:t>
            </a:r>
            <a:endParaRPr lang="en-US" dirty="0"/>
          </a:p>
          <a:p>
            <a:pPr>
              <a:spcBef>
                <a:spcPct val="20000"/>
              </a:spcBef>
              <a:buClr>
                <a:srgbClr val="FF0000"/>
              </a:buClr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186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Higher Education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D2D826F3-F563-4CEB-9F77-41CD03D9B733}" type="slidenum">
              <a:rPr lang="en-US" sz="1100" smtClean="0"/>
              <a:pPr>
                <a:defRPr/>
              </a:pPr>
              <a:t>12</a:t>
            </a:fld>
            <a:endParaRPr lang="en-US" sz="11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CC00"/>
              </a:buClr>
              <a:buSzPct val="9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dirty="0" smtClean="0"/>
              <a:t>Each university’s appropriation is reduced by 15% ($222.4 million GF/GP)</a:t>
            </a:r>
          </a:p>
          <a:p>
            <a:pPr lvl="1">
              <a:spcBef>
                <a:spcPct val="20000"/>
              </a:spcBef>
              <a:buSzPct val="100000"/>
            </a:pPr>
            <a:endParaRPr lang="en-US" dirty="0" smtClean="0"/>
          </a:p>
          <a:p>
            <a:pPr>
              <a:spcBef>
                <a:spcPct val="20000"/>
              </a:spcBef>
              <a:buClr>
                <a:srgbClr val="FF0000"/>
              </a:buClr>
            </a:pPr>
            <a:r>
              <a:rPr lang="en-US" dirty="0" smtClean="0"/>
              <a:t>Tuition restraint incentive funding ($83 million)</a:t>
            </a:r>
          </a:p>
          <a:p>
            <a:pPr>
              <a:spcBef>
                <a:spcPct val="20000"/>
              </a:spcBef>
              <a:buClr>
                <a:srgbClr val="FF0000"/>
              </a:buClr>
            </a:pPr>
            <a:endParaRPr lang="en-US" dirty="0" smtClean="0"/>
          </a:p>
          <a:p>
            <a:pPr lvl="1">
              <a:spcBef>
                <a:spcPts val="0"/>
              </a:spcBef>
              <a:buSzPct val="100000"/>
            </a:pPr>
            <a:r>
              <a:rPr lang="en-US" dirty="0" smtClean="0"/>
              <a:t>Funds would be paid only if a university held its FY 2011-12 resident undergraduate tuition/fee increases below the prior-five-year state average</a:t>
            </a:r>
          </a:p>
          <a:p>
            <a:pPr lvl="1">
              <a:spcBef>
                <a:spcPts val="2000"/>
              </a:spcBef>
              <a:buSzPct val="100000"/>
            </a:pPr>
            <a:r>
              <a:rPr lang="en-US" dirty="0" smtClean="0"/>
              <a:t>Individual incentive amounts (based on average annual tuition/fee rate increase over the last five years) ranging from 5.1% to 9.8% of proposed FY 2012 appropriation amounts</a:t>
            </a:r>
          </a:p>
        </p:txBody>
      </p:sp>
    </p:spTree>
    <p:extLst>
      <p:ext uri="{BB962C8B-B14F-4D97-AF65-F5344CB8AC3E}">
        <p14:creationId xmlns:p14="http://schemas.microsoft.com/office/powerpoint/2010/main" val="201259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010400" cy="1181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Total Appropriations for</a:t>
            </a:r>
            <a:br>
              <a:rPr lang="en-US" dirty="0" smtClean="0"/>
            </a:br>
            <a:r>
              <a:rPr lang="en-US" dirty="0" smtClean="0"/>
              <a:t>State University Operations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439780"/>
              </p:ext>
            </p:extLst>
          </p:nvPr>
        </p:nvGraphicFramePr>
        <p:xfrm>
          <a:off x="203200" y="1651000"/>
          <a:ext cx="8669338" cy="462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5302" name="TextBox 1"/>
          <p:cNvSpPr txBox="1">
            <a:spLocks noChangeArrowheads="1"/>
          </p:cNvSpPr>
          <p:nvPr/>
        </p:nvSpPr>
        <p:spPr bwMode="auto">
          <a:xfrm>
            <a:off x="152400" y="5405438"/>
            <a:ext cx="685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sz="1000" b="1" dirty="0"/>
              <a:t>Note:  Appropriations include delayed payments in FY in which funds were originally appropriated</a:t>
            </a:r>
          </a:p>
          <a:p>
            <a:r>
              <a:rPr lang="en-US" sz="1000" dirty="0"/>
              <a:t>  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53200"/>
            <a:ext cx="1905000" cy="2286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88EE2F8A-8AD8-41E2-9DB1-7E36FA2AC37D}" type="slidenum">
              <a:rPr lang="en-US" sz="1100" smtClean="0"/>
              <a:pPr/>
              <a:t>13</a:t>
            </a:fld>
            <a:endParaRPr 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 Plan as Enacted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D2D826F3-F563-4CEB-9F77-41CD03D9B733}" type="slidenum">
              <a:rPr lang="en-US" sz="1100" smtClean="0"/>
              <a:pPr>
                <a:defRPr/>
              </a:pPr>
              <a:t>14</a:t>
            </a:fld>
            <a:endParaRPr lang="en-US" sz="11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981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CC00"/>
              </a:buClr>
              <a:buSzPct val="9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spcBef>
                <a:spcPts val="432"/>
              </a:spcBef>
              <a:buClr>
                <a:srgbClr val="FF0000"/>
              </a:buClr>
            </a:pPr>
            <a:r>
              <a:rPr lang="en-US" dirty="0" smtClean="0"/>
              <a:t>Net Revenue Reductions</a:t>
            </a:r>
          </a:p>
          <a:p>
            <a:pPr lvl="1">
              <a:spcBef>
                <a:spcPts val="4200"/>
              </a:spcBef>
              <a:buSzPct val="100000"/>
            </a:pPr>
            <a:r>
              <a:rPr lang="en-US" dirty="0" smtClean="0"/>
              <a:t>Reduce </a:t>
            </a:r>
            <a:r>
              <a:rPr lang="en-US" dirty="0"/>
              <a:t>total revenue </a:t>
            </a:r>
            <a:r>
              <a:rPr lang="en-US" dirty="0" smtClean="0"/>
              <a:t>$535.2 </a:t>
            </a:r>
            <a:r>
              <a:rPr lang="en-US" dirty="0"/>
              <a:t>million in FY 2011-12 </a:t>
            </a:r>
            <a:r>
              <a:rPr lang="en-US" dirty="0" smtClean="0"/>
              <a:t>[GF/GP </a:t>
            </a:r>
            <a:r>
              <a:rPr lang="en-US" dirty="0"/>
              <a:t>up </a:t>
            </a:r>
            <a:r>
              <a:rPr lang="en-US" dirty="0" smtClean="0"/>
              <a:t>$154.7 </a:t>
            </a:r>
            <a:r>
              <a:rPr lang="en-US" dirty="0"/>
              <a:t>million, SAF down </a:t>
            </a:r>
            <a:r>
              <a:rPr lang="en-US" dirty="0" smtClean="0"/>
              <a:t>$689.9 million]</a:t>
            </a:r>
          </a:p>
          <a:p>
            <a:pPr lvl="1">
              <a:spcBef>
                <a:spcPts val="4200"/>
              </a:spcBef>
              <a:buSzPct val="100000"/>
            </a:pPr>
            <a:r>
              <a:rPr lang="en-US" dirty="0" smtClean="0"/>
              <a:t>Reduce </a:t>
            </a:r>
            <a:r>
              <a:rPr lang="en-US" dirty="0"/>
              <a:t>total revenue </a:t>
            </a:r>
            <a:r>
              <a:rPr lang="en-US" dirty="0" smtClean="0"/>
              <a:t>$224.0 </a:t>
            </a:r>
            <a:r>
              <a:rPr lang="en-US" dirty="0"/>
              <a:t>million in FY 2012-13 [GF/GP up $</a:t>
            </a:r>
            <a:r>
              <a:rPr lang="en-US" dirty="0" smtClean="0"/>
              <a:t>438.0 </a:t>
            </a:r>
            <a:r>
              <a:rPr lang="en-US" dirty="0"/>
              <a:t>million, SAF down </a:t>
            </a:r>
            <a:r>
              <a:rPr lang="en-US" dirty="0" smtClean="0"/>
              <a:t>$662.1 </a:t>
            </a:r>
            <a:r>
              <a:rPr lang="en-US" dirty="0"/>
              <a:t>million</a:t>
            </a:r>
            <a:r>
              <a:rPr lang="en-US" dirty="0" smtClean="0"/>
              <a:t>]</a:t>
            </a:r>
          </a:p>
          <a:p>
            <a:pPr>
              <a:spcBef>
                <a:spcPts val="4200"/>
              </a:spcBef>
              <a:buClr>
                <a:srgbClr val="FF0000"/>
              </a:buClr>
            </a:pPr>
            <a:r>
              <a:rPr lang="en-US" dirty="0" smtClean="0"/>
              <a:t>Cut business taxes $1.64 billion (FY 2012-13)</a:t>
            </a:r>
          </a:p>
          <a:p>
            <a:pPr>
              <a:spcBef>
                <a:spcPts val="4200"/>
              </a:spcBef>
              <a:buClr>
                <a:srgbClr val="FF0000"/>
              </a:buClr>
            </a:pPr>
            <a:r>
              <a:rPr lang="en-US" dirty="0" smtClean="0"/>
              <a:t>Increase personal income tax $1.42 billion (FY 2012-13)</a:t>
            </a:r>
          </a:p>
        </p:txBody>
      </p:sp>
    </p:spTree>
    <p:extLst>
      <p:ext uri="{BB962C8B-B14F-4D97-AF65-F5344CB8AC3E}">
        <p14:creationId xmlns:p14="http://schemas.microsoft.com/office/powerpoint/2010/main" val="347365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D2D826F3-F563-4CEB-9F77-41CD03D9B733}" type="slidenum">
              <a:rPr lang="en-US" sz="1100" smtClean="0"/>
              <a:pPr>
                <a:defRPr/>
              </a:pPr>
              <a:t>15</a:t>
            </a:fld>
            <a:endParaRPr lang="en-US" sz="11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43708" y="1983036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chemeClr val="hlink"/>
              </a:buClr>
              <a:buSzPct val="12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SzPct val="11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CC00"/>
              </a:buClr>
              <a:buSzPct val="90000"/>
              <a:buFont typeface="Wingdings" pitchFamily="2" charset="2"/>
              <a:buChar char="n"/>
              <a:defRPr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9900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0"/>
              </a:spcBef>
              <a:spcAft>
                <a:spcPct val="0"/>
              </a:spcAft>
              <a:buClr>
                <a:srgbClr val="FF00FF"/>
              </a:buClr>
              <a:buSzPct val="90000"/>
              <a:buFont typeface="Wingdings" pitchFamily="2" charset="2"/>
              <a:buChar char="n"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buClr>
                <a:srgbClr val="FF0000"/>
              </a:buClr>
            </a:pPr>
            <a:r>
              <a:rPr lang="en-US" dirty="0"/>
              <a:t>Cut services $</a:t>
            </a:r>
            <a:r>
              <a:rPr lang="en-US" dirty="0" smtClean="0"/>
              <a:t>1.6 </a:t>
            </a:r>
            <a:r>
              <a:rPr lang="en-US" dirty="0"/>
              <a:t>billion to address the budget shortfall</a:t>
            </a:r>
          </a:p>
          <a:p>
            <a:pPr lvl="0">
              <a:spcBef>
                <a:spcPts val="4800"/>
              </a:spcBef>
              <a:buClr>
                <a:srgbClr val="FF0000"/>
              </a:buClr>
            </a:pPr>
            <a:r>
              <a:rPr lang="en-US" dirty="0"/>
              <a:t>Provide a $</a:t>
            </a:r>
            <a:r>
              <a:rPr lang="en-US" dirty="0" smtClean="0"/>
              <a:t>1.6 </a:t>
            </a:r>
            <a:r>
              <a:rPr lang="en-US" dirty="0"/>
              <a:t>billion [</a:t>
            </a:r>
            <a:r>
              <a:rPr lang="en-US" dirty="0" smtClean="0"/>
              <a:t>83%] </a:t>
            </a:r>
            <a:r>
              <a:rPr lang="en-US" dirty="0"/>
              <a:t>net tax cut for business</a:t>
            </a:r>
          </a:p>
          <a:p>
            <a:pPr lvl="0">
              <a:spcBef>
                <a:spcPts val="4800"/>
              </a:spcBef>
              <a:buClr>
                <a:srgbClr val="FF0000"/>
              </a:buClr>
            </a:pPr>
            <a:r>
              <a:rPr lang="en-US" dirty="0"/>
              <a:t>Replace business tax revenue with $</a:t>
            </a:r>
            <a:r>
              <a:rPr lang="en-US" dirty="0" smtClean="0"/>
              <a:t>1.4 </a:t>
            </a:r>
            <a:r>
              <a:rPr lang="en-US" dirty="0"/>
              <a:t>billion </a:t>
            </a:r>
            <a:r>
              <a:rPr lang="en-US" dirty="0" smtClean="0"/>
              <a:t>[23%] </a:t>
            </a:r>
            <a:r>
              <a:rPr lang="en-US" dirty="0"/>
              <a:t>increased income tax revenue </a:t>
            </a:r>
            <a:r>
              <a:rPr lang="en-US" dirty="0" smtClean="0"/>
              <a:t>by freezing income tax rate and modifying the pension exemption</a:t>
            </a:r>
          </a:p>
        </p:txBody>
      </p:sp>
    </p:spTree>
    <p:extLst>
      <p:ext uri="{BB962C8B-B14F-4D97-AF65-F5344CB8AC3E}">
        <p14:creationId xmlns:p14="http://schemas.microsoft.com/office/powerpoint/2010/main" val="208915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ADD11CD4-F7F0-4019-80EC-D5BFFABB63A1}" type="slidenum">
              <a:rPr lang="en-US" sz="1100" smtClean="0"/>
              <a:pPr/>
              <a:t>16</a:t>
            </a:fld>
            <a:endParaRPr lang="en-US" sz="1100" dirty="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503238"/>
            <a:ext cx="7793038" cy="868362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Sales/Use Tax Share Declining</a:t>
            </a:r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1477963" y="1676400"/>
            <a:ext cx="6596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1600" b="1" dirty="0"/>
              <a:t>Taxable Sales as a Percent of Personal Income</a:t>
            </a:r>
          </a:p>
        </p:txBody>
      </p:sp>
      <p:graphicFrame>
        <p:nvGraphicFramePr>
          <p:cNvPr id="2" name="Object 4"/>
          <p:cNvGraphicFramePr>
            <a:graphicFrameLocks noGrp="1" noChangeAspect="1"/>
          </p:cNvGraphicFramePr>
          <p:nvPr>
            <p:ph type="chart" idx="4294967295"/>
            <p:extLst>
              <p:ext uri="{D42A27DB-BD31-4B8C-83A1-F6EECF244321}">
                <p14:modId xmlns:p14="http://schemas.microsoft.com/office/powerpoint/2010/main" val="1078820362"/>
              </p:ext>
            </p:extLst>
          </p:nvPr>
        </p:nvGraphicFramePr>
        <p:xfrm>
          <a:off x="161925" y="1816100"/>
          <a:ext cx="8777288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17525"/>
            <a:ext cx="6923088" cy="854075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Michigan Gasoline Tax Revenue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603250"/>
              </p:ext>
            </p:extLst>
          </p:nvPr>
        </p:nvGraphicFramePr>
        <p:xfrm>
          <a:off x="203200" y="1727200"/>
          <a:ext cx="8766175" cy="457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73152" y="6535738"/>
            <a:ext cx="3810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1" dirty="0" smtClean="0"/>
              <a:t>Source:  Michigan </a:t>
            </a:r>
            <a:r>
              <a:rPr lang="en-US" sz="1000" i="1" dirty="0"/>
              <a:t>Department of Treasury, </a:t>
            </a:r>
            <a:r>
              <a:rPr lang="en-US" sz="1000" i="1" dirty="0" smtClean="0"/>
              <a:t>February 2011</a:t>
            </a:r>
            <a:endParaRPr lang="en-US" sz="1000" i="1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February 2011        </a:t>
            </a:r>
            <a:r>
              <a:rPr lang="en-US" sz="1200" dirty="0" smtClean="0"/>
              <a:t> </a:t>
            </a:r>
            <a:fld id="{678B48CE-167C-4C97-A5BE-291BA5CBC45D}" type="slidenum">
              <a:rPr lang="en-US" sz="1100" smtClean="0"/>
              <a:pPr/>
              <a:t>17</a:t>
            </a:fld>
            <a:endParaRPr lang="en-US" sz="1100" dirty="0" smtClean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343400" y="6537325"/>
            <a:ext cx="3048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000" i="1" dirty="0"/>
              <a:t>*FY </a:t>
            </a:r>
            <a:r>
              <a:rPr lang="en-US" sz="1000" i="1" dirty="0" smtClean="0"/>
              <a:t>11 Amount is an Estimate</a:t>
            </a:r>
            <a:endParaRPr lang="en-US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June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2F635C36-3E01-4127-832F-0B809D339704}" type="slidenum">
              <a:rPr lang="en-US" sz="1100" smtClean="0">
                <a:solidFill>
                  <a:srgbClr val="000000"/>
                </a:solidFill>
              </a:rPr>
              <a:pPr/>
              <a:t>18</a:t>
            </a:fld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9848" y="347472"/>
            <a:ext cx="7793037" cy="11795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Impact of</a:t>
            </a:r>
            <a:br>
              <a:rPr lang="en-US" dirty="0" smtClean="0"/>
            </a:br>
            <a:r>
              <a:rPr lang="en-US" dirty="0" smtClean="0"/>
              <a:t>Tax Exemptions/Credits/Deductions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 rot="-5400000">
            <a:off x="-692943" y="3393281"/>
            <a:ext cx="1905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000000"/>
                </a:solidFill>
              </a:rPr>
              <a:t>Billions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814784"/>
              </p:ext>
            </p:extLst>
          </p:nvPr>
        </p:nvGraphicFramePr>
        <p:xfrm>
          <a:off x="201613" y="1539875"/>
          <a:ext cx="8739187" cy="48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971800" y="4187159"/>
            <a:ext cx="0" cy="968375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H="1">
            <a:off x="7797070" y="2002218"/>
            <a:ext cx="3175" cy="1565275"/>
          </a:xfrm>
          <a:prstGeom prst="line">
            <a:avLst/>
          </a:prstGeom>
          <a:noFill/>
          <a:ln w="57150">
            <a:solidFill>
              <a:srgbClr val="00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8" name="Oval 8"/>
          <p:cNvSpPr>
            <a:spLocks noChangeArrowheads="1"/>
          </p:cNvSpPr>
          <p:nvPr/>
        </p:nvSpPr>
        <p:spPr bwMode="auto">
          <a:xfrm>
            <a:off x="2315496" y="2711450"/>
            <a:ext cx="1295400" cy="1219200"/>
          </a:xfrm>
          <a:prstGeom prst="ellipse">
            <a:avLst/>
          </a:prstGeom>
          <a:solidFill>
            <a:srgbClr val="FFFFFF"/>
          </a:solidFill>
          <a:ln w="5080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>
              <a:lnSpc>
                <a:spcPct val="105000"/>
              </a:lnSpc>
            </a:pPr>
            <a:r>
              <a:rPr lang="en-US" sz="1300" b="1" dirty="0">
                <a:solidFill>
                  <a:srgbClr val="0000CC"/>
                </a:solidFill>
              </a:rPr>
              <a:t>Revenue</a:t>
            </a:r>
          </a:p>
          <a:p>
            <a:pPr algn="ctr">
              <a:lnSpc>
                <a:spcPct val="105000"/>
              </a:lnSpc>
            </a:pPr>
            <a:r>
              <a:rPr lang="en-US" sz="1300" b="1" dirty="0">
                <a:solidFill>
                  <a:srgbClr val="0000CC"/>
                </a:solidFill>
              </a:rPr>
              <a:t>$6.8 Billion</a:t>
            </a:r>
          </a:p>
          <a:p>
            <a:pPr algn="ctr">
              <a:lnSpc>
                <a:spcPct val="105000"/>
              </a:lnSpc>
            </a:pPr>
            <a:r>
              <a:rPr lang="en-US" sz="1400" b="1" dirty="0">
                <a:solidFill>
                  <a:srgbClr val="0000CC"/>
                </a:solidFill>
              </a:rPr>
              <a:t>HIGHER</a:t>
            </a:r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7162800" y="3879850"/>
            <a:ext cx="1298575" cy="1216025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5720" rIns="45720" anchor="ctr" anchorCtr="1"/>
          <a:lstStyle/>
          <a:p>
            <a:pPr algn="ctr">
              <a:lnSpc>
                <a:spcPct val="105000"/>
              </a:lnSpc>
            </a:pPr>
            <a:r>
              <a:rPr lang="en-US" sz="1300" b="1" dirty="0">
                <a:solidFill>
                  <a:srgbClr val="FF0000"/>
                </a:solidFill>
              </a:rPr>
              <a:t>Revenue</a:t>
            </a:r>
          </a:p>
          <a:p>
            <a:pPr algn="ctr">
              <a:lnSpc>
                <a:spcPct val="105000"/>
              </a:lnSpc>
            </a:pPr>
            <a:r>
              <a:rPr lang="en-US" sz="1300" b="1" dirty="0">
                <a:solidFill>
                  <a:srgbClr val="FF0000"/>
                </a:solidFill>
              </a:rPr>
              <a:t>$</a:t>
            </a:r>
            <a:r>
              <a:rPr lang="en-US" sz="1300" b="1" dirty="0" smtClean="0">
                <a:solidFill>
                  <a:srgbClr val="FF0000"/>
                </a:solidFill>
              </a:rPr>
              <a:t>10.6 </a:t>
            </a:r>
            <a:r>
              <a:rPr lang="en-US" sz="1300" b="1" dirty="0">
                <a:solidFill>
                  <a:srgbClr val="FF0000"/>
                </a:solidFill>
              </a:rPr>
              <a:t>Billion</a:t>
            </a:r>
          </a:p>
          <a:p>
            <a:pPr algn="ctr">
              <a:lnSpc>
                <a:spcPct val="105000"/>
              </a:lnSpc>
            </a:pPr>
            <a:r>
              <a:rPr lang="en-US" sz="1400" b="1" dirty="0">
                <a:solidFill>
                  <a:srgbClr val="FF0000"/>
                </a:solidFill>
              </a:rPr>
              <a:t>LOWER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86200" y="4572000"/>
            <a:ext cx="243840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17825" algn="dec"/>
              </a:tabLs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/>
            <a:r>
              <a:rPr lang="en-US" sz="1200" b="1" dirty="0">
                <a:solidFill>
                  <a:srgbClr val="000000"/>
                </a:solidFill>
                <a:latin typeface="Arial" charset="0"/>
              </a:rPr>
              <a:t>FY </a:t>
            </a:r>
            <a:r>
              <a:rPr lang="en-US" sz="1200" b="1" dirty="0" smtClean="0">
                <a:solidFill>
                  <a:srgbClr val="000000"/>
                </a:solidFill>
                <a:latin typeface="Arial" charset="0"/>
              </a:rPr>
              <a:t>2011 </a:t>
            </a:r>
            <a:endParaRPr lang="en-US" sz="1200" b="1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Arial" charset="0"/>
              </a:rPr>
              <a:t>(000)</a:t>
            </a:r>
          </a:p>
          <a:p>
            <a:r>
              <a:rPr lang="en-US" sz="1200" dirty="0">
                <a:solidFill>
                  <a:srgbClr val="000000"/>
                </a:solidFill>
                <a:latin typeface="Arial" charset="0"/>
              </a:rPr>
              <a:t>Consumption 	 $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14,275,574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charset="0"/>
              </a:rPr>
              <a:t>Individual Income	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8,645,147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charset="0"/>
              </a:rPr>
              <a:t>Property  	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8,035,690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charset="0"/>
              </a:rPr>
              <a:t>Business Privilege 	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2,639,180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Arial" charset="0"/>
              </a:rPr>
              <a:t>Other  	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215,826</a:t>
            </a: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3977148" y="49530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June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C1854840-2596-4E81-92A3-E1275785995E}" type="slidenum">
              <a:rPr lang="en-US" sz="1100" smtClean="0">
                <a:solidFill>
                  <a:srgbClr val="000000"/>
                </a:solidFill>
              </a:rPr>
              <a:pPr/>
              <a:t>19</a:t>
            </a:fld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1525588" y="1982788"/>
            <a:ext cx="7199312" cy="4341812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Tax expenditures are an </a:t>
            </a:r>
            <a:r>
              <a:rPr lang="en-US" u="sng" dirty="0" smtClean="0"/>
              <a:t>alternative</a:t>
            </a:r>
            <a:r>
              <a:rPr lang="en-US" dirty="0" smtClean="0"/>
              <a:t> to direct spending.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dirty="0" smtClean="0"/>
              <a:t>They can be used to effectively continue to spend tax dollars on policy initiatives while the budget is being reduced.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dirty="0" smtClean="0"/>
              <a:t>They're "off-budget" for all practical purposes.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dirty="0" smtClean="0"/>
              <a:t>Transparency and government accountability demand they be reported and evaluated.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Why Consider Tax Expenditures?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 2011        </a:t>
            </a:r>
            <a:r>
              <a:rPr lang="en-US" sz="1200" smtClean="0"/>
              <a:t> </a:t>
            </a:r>
            <a:fld id="{06F5AFBC-3EB8-4F25-A592-0EBF047BA011}" type="slidenum">
              <a:rPr lang="en-US" sz="1100" smtClean="0"/>
              <a:pPr>
                <a:defRPr/>
              </a:pPr>
              <a:t>2</a:t>
            </a:fld>
            <a:endParaRPr lang="en-US" sz="1100" dirty="0"/>
          </a:p>
        </p:txBody>
      </p:sp>
      <p:pic>
        <p:nvPicPr>
          <p:cNvPr id="271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78486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625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June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A256D5ED-3D95-4ED2-924F-50FFD6021E09}" type="slidenum">
              <a:rPr lang="en-US" sz="1100" smtClean="0">
                <a:solidFill>
                  <a:srgbClr val="000000"/>
                </a:solidFill>
              </a:rPr>
              <a:pPr/>
              <a:t>20</a:t>
            </a:fld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Fewer People Pay Income Tax</a:t>
            </a: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914400" y="2466975"/>
            <a:ext cx="76200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82575" algn="l"/>
                <a:tab pos="4005263" algn="r"/>
                <a:tab pos="5203825" algn="r"/>
              </a:tabLs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  <a:tabLst>
                <a:tab pos="282575" algn="l"/>
                <a:tab pos="5145088" algn="r"/>
                <a:tab pos="6456363" algn="r"/>
              </a:tabLst>
            </a:pPr>
            <a:r>
              <a:rPr lang="en-US" b="1" dirty="0">
                <a:solidFill>
                  <a:srgbClr val="000000"/>
                </a:solidFill>
              </a:rPr>
              <a:t>Tax Liability &lt; $0	19.5%	</a:t>
            </a:r>
            <a:r>
              <a:rPr lang="en-US" b="1" dirty="0" smtClean="0">
                <a:solidFill>
                  <a:srgbClr val="000000"/>
                </a:solidFill>
              </a:rPr>
              <a:t>29.3%</a:t>
            </a:r>
            <a:endParaRPr lang="en-US" b="1" dirty="0">
              <a:solidFill>
                <a:srgbClr val="000000"/>
              </a:solidFill>
            </a:endParaRPr>
          </a:p>
          <a:p>
            <a:pPr>
              <a:tabLst>
                <a:tab pos="282575" algn="l"/>
                <a:tab pos="5145088" algn="r"/>
                <a:tab pos="6456363" algn="r"/>
              </a:tabLst>
            </a:pPr>
            <a:endParaRPr lang="en-US" sz="1400" b="1" dirty="0">
              <a:solidFill>
                <a:srgbClr val="000000"/>
              </a:solidFill>
            </a:endParaRPr>
          </a:p>
          <a:p>
            <a:pPr>
              <a:tabLst>
                <a:tab pos="282575" algn="l"/>
                <a:tab pos="5145088" algn="r"/>
                <a:tab pos="6456363" algn="r"/>
              </a:tabLst>
            </a:pPr>
            <a:r>
              <a:rPr lang="en-US" b="1" dirty="0">
                <a:solidFill>
                  <a:srgbClr val="000000"/>
                </a:solidFill>
              </a:rPr>
              <a:t>Tax Liability = $0	8.0%	</a:t>
            </a:r>
            <a:r>
              <a:rPr lang="en-US" b="1" dirty="0" smtClean="0">
                <a:solidFill>
                  <a:srgbClr val="000000"/>
                </a:solidFill>
              </a:rPr>
              <a:t>8.5%</a:t>
            </a:r>
            <a:endParaRPr lang="en-US" b="1" dirty="0">
              <a:solidFill>
                <a:srgbClr val="000000"/>
              </a:solidFill>
            </a:endParaRPr>
          </a:p>
          <a:p>
            <a:pPr>
              <a:tabLst>
                <a:tab pos="282575" algn="l"/>
                <a:tab pos="5145088" algn="r"/>
                <a:tab pos="6456363" algn="r"/>
              </a:tabLst>
            </a:pPr>
            <a:endParaRPr lang="en-US" sz="1400" b="1" dirty="0">
              <a:solidFill>
                <a:srgbClr val="000000"/>
              </a:solidFill>
            </a:endParaRPr>
          </a:p>
          <a:p>
            <a:pPr>
              <a:tabLst>
                <a:tab pos="282575" algn="l"/>
                <a:tab pos="5145088" algn="r"/>
                <a:tab pos="6456363" algn="r"/>
              </a:tabLst>
            </a:pPr>
            <a:r>
              <a:rPr lang="en-US" b="1" u="sng" dirty="0" smtClean="0">
                <a:solidFill>
                  <a:srgbClr val="000000"/>
                </a:solidFill>
              </a:rPr>
              <a:t>Tax Liability Between $0 and $100</a:t>
            </a:r>
            <a:r>
              <a:rPr lang="en-US" b="1" dirty="0" smtClean="0">
                <a:solidFill>
                  <a:srgbClr val="000000"/>
                </a:solidFill>
              </a:rPr>
              <a:t>	</a:t>
            </a:r>
            <a:r>
              <a:rPr lang="en-US" b="1" u="sng" dirty="0" smtClean="0">
                <a:solidFill>
                  <a:srgbClr val="000000"/>
                </a:solidFill>
              </a:rPr>
              <a:t>6.1%</a:t>
            </a:r>
            <a:r>
              <a:rPr lang="en-US" b="1" dirty="0" smtClean="0">
                <a:solidFill>
                  <a:srgbClr val="000000"/>
                </a:solidFill>
              </a:rPr>
              <a:t>	</a:t>
            </a:r>
            <a:r>
              <a:rPr lang="en-US" b="1" u="sng" dirty="0" smtClean="0">
                <a:solidFill>
                  <a:srgbClr val="000000"/>
                </a:solidFill>
              </a:rPr>
              <a:t>4.7%</a:t>
            </a:r>
          </a:p>
          <a:p>
            <a:pPr>
              <a:tabLst>
                <a:tab pos="282575" algn="l"/>
                <a:tab pos="5145088" algn="r"/>
                <a:tab pos="6456363" algn="r"/>
              </a:tabLst>
            </a:pPr>
            <a:endParaRPr lang="en-US" sz="2400" b="1" dirty="0">
              <a:solidFill>
                <a:srgbClr val="000000"/>
              </a:solidFill>
            </a:endParaRPr>
          </a:p>
          <a:p>
            <a:pPr>
              <a:tabLst>
                <a:tab pos="282575" algn="l"/>
                <a:tab pos="5145088" algn="r"/>
                <a:tab pos="6456363" algn="r"/>
              </a:tabLst>
            </a:pPr>
            <a:r>
              <a:rPr lang="en-US" b="1" dirty="0" smtClean="0">
                <a:solidFill>
                  <a:srgbClr val="000000"/>
                </a:solidFill>
              </a:rPr>
              <a:t>Tax </a:t>
            </a:r>
            <a:r>
              <a:rPr lang="en-US" b="1" dirty="0">
                <a:solidFill>
                  <a:srgbClr val="000000"/>
                </a:solidFill>
              </a:rPr>
              <a:t>Liability &lt; $100	33.6%	</a:t>
            </a:r>
            <a:r>
              <a:rPr lang="en-US" b="1" dirty="0" smtClean="0">
                <a:solidFill>
                  <a:srgbClr val="000000"/>
                </a:solidFill>
              </a:rPr>
              <a:t>42.5%</a:t>
            </a:r>
            <a:r>
              <a:rPr lang="en-US" sz="2000" dirty="0">
                <a:solidFill>
                  <a:srgbClr val="000000"/>
                </a:solidFill>
              </a:rPr>
              <a:t>	</a:t>
            </a:r>
          </a:p>
          <a:p>
            <a:pPr>
              <a:spcBef>
                <a:spcPct val="50000"/>
              </a:spcBef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5149468" y="2055813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u="sng" dirty="0">
                <a:solidFill>
                  <a:srgbClr val="000000"/>
                </a:solidFill>
              </a:rPr>
              <a:t>2000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685800" y="2060671"/>
            <a:ext cx="160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u="sng" dirty="0">
                <a:solidFill>
                  <a:srgbClr val="000000"/>
                </a:solidFill>
              </a:rPr>
              <a:t>All Filers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499034" y="2057400"/>
            <a:ext cx="106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 u="sng" dirty="0" smtClean="0">
                <a:solidFill>
                  <a:srgbClr val="000000"/>
                </a:solidFill>
              </a:rPr>
              <a:t>2009</a:t>
            </a:r>
            <a:endParaRPr lang="en-US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67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C45B51F8-E093-493B-9870-163AC58896DC}" type="slidenum">
              <a:rPr lang="en-US" sz="1100" smtClean="0"/>
              <a:pPr/>
              <a:t>21</a:t>
            </a:fld>
            <a:endParaRPr lang="en-US" sz="1100" dirty="0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Property Value Growth Slowing</a:t>
            </a:r>
          </a:p>
        </p:txBody>
      </p:sp>
      <p:graphicFrame>
        <p:nvGraphicFramePr>
          <p:cNvPr id="600067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584835"/>
              </p:ext>
            </p:extLst>
          </p:nvPr>
        </p:nvGraphicFramePr>
        <p:xfrm>
          <a:off x="762000" y="1174750"/>
          <a:ext cx="7772400" cy="5456240"/>
        </p:xfrm>
        <a:graphic>
          <a:graphicData uri="http://schemas.openxmlformats.org/drawingml/2006/table">
            <a:tbl>
              <a:tblPr/>
              <a:tblGrid>
                <a:gridCol w="1476375"/>
                <a:gridCol w="2409825"/>
                <a:gridCol w="1768475"/>
                <a:gridCol w="2117725"/>
              </a:tblGrid>
              <a:tr h="246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Yearly Change</a:t>
                      </a:r>
                    </a:p>
                  </a:txBody>
                  <a:tcPr marL="0" marR="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61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Inflation 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Multiplier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for Property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SEV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Growth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Total Taxable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Value Growth</a:t>
                      </a:r>
                    </a:p>
                  </a:txBody>
                  <a:tcPr marL="0" marR="0" marT="0" marB="0" anchor="b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1997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2.8 %</a:t>
                      </a:r>
                    </a:p>
                  </a:txBody>
                  <a:tcPr marL="0" marR="0" marT="45723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8.2 %</a:t>
                      </a:r>
                    </a:p>
                  </a:txBody>
                  <a:tcPr marL="0" marR="0" marT="45723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5.7 %</a:t>
                      </a:r>
                    </a:p>
                  </a:txBody>
                  <a:tcPr marL="0" marR="0" marT="45723" marB="0" anchor="ctr" anchorCtr="1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1998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2.7 %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9.5 %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6.1 %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1999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1.6 %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9.9 %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6.0 %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2000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1.9 %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9.0 %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5.5 %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2001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3.2 %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10.0 %</a:t>
                      </a:r>
                    </a:p>
                  </a:txBody>
                  <a:tcPr marL="0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7.1 %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2002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3.2 %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9.8 %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6.7 %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2003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1.5 %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7.5 %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4.8 %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2004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2.3 %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6.3 %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5.7 %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2005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2.3 %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5.9 %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5.6 %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2006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3.3 %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5.0 %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5.8 %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2007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3.7 %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3.8 %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5.2 %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2008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2.3 %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−1.1 %</a:t>
                      </a:r>
                    </a:p>
                  </a:txBody>
                  <a:tcPr marL="0" marR="137160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1.4 %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2009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4.4 %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−5.4 %</a:t>
                      </a:r>
                    </a:p>
                  </a:txBody>
                  <a:tcPr marL="0" marR="137160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−0.8 %</a:t>
                      </a:r>
                    </a:p>
                  </a:txBody>
                  <a:tcPr marL="0" marR="13716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2010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−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ahoma" charset="0"/>
                        </a:rPr>
                        <a:t>0.3 %</a:t>
                      </a:r>
                    </a:p>
                  </a:txBody>
                  <a:tcPr marL="0" marR="137160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−9.2 %</a:t>
                      </a:r>
                    </a:p>
                  </a:txBody>
                  <a:tcPr marL="0" marR="137160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−6.6 %</a:t>
                      </a:r>
                    </a:p>
                  </a:txBody>
                  <a:tcPr marL="0" marR="13716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2011</a:t>
                      </a: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2.5 %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N/A</a:t>
                      </a: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charset="0"/>
                        </a:rPr>
                        <a:t>−4.3 %</a:t>
                      </a:r>
                    </a:p>
                  </a:txBody>
                  <a:tcPr marL="0" marR="13716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985E9046-A641-455A-AD76-BE2B9F6CDE87}" type="slidenum">
              <a:rPr lang="en-US" sz="1100" smtClean="0"/>
              <a:pPr/>
              <a:t>22</a:t>
            </a:fld>
            <a:endParaRPr lang="en-US" sz="1100" dirty="0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457200"/>
            <a:ext cx="6872288" cy="911225"/>
          </a:xfrm>
        </p:spPr>
        <p:txBody>
          <a:bodyPr/>
          <a:lstStyle/>
          <a:p>
            <a:pPr eaLnBrk="1" hangingPunct="1"/>
            <a:r>
              <a:rPr lang="en-US" dirty="0" smtClean="0"/>
              <a:t>Constitutional Revenue Limit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533400" y="5186363"/>
            <a:ext cx="23749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/>
              <a:t>Billions of Dollars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96575"/>
              </p:ext>
            </p:extLst>
          </p:nvPr>
        </p:nvGraphicFramePr>
        <p:xfrm>
          <a:off x="203200" y="2413000"/>
          <a:ext cx="8701088" cy="390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6924102" y="2922588"/>
            <a:ext cx="1447800" cy="735012"/>
          </a:xfrm>
          <a:prstGeom prst="rect">
            <a:avLst/>
          </a:prstGeom>
          <a:solidFill>
            <a:srgbClr val="FFFF99"/>
          </a:solidFill>
          <a:ln w="19050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200" b="1" dirty="0"/>
              <a:t>FYs </a:t>
            </a:r>
            <a:r>
              <a:rPr lang="en-US" sz="1200" b="1" dirty="0" smtClean="0"/>
              <a:t>10 - 13</a:t>
            </a:r>
            <a:endParaRPr lang="en-US" sz="1200" b="1" dirty="0"/>
          </a:p>
          <a:p>
            <a:pPr algn="ctr">
              <a:lnSpc>
                <a:spcPct val="90000"/>
              </a:lnSpc>
            </a:pPr>
            <a:r>
              <a:rPr lang="en-US" sz="1200" b="1" dirty="0"/>
              <a:t>are </a:t>
            </a:r>
            <a:r>
              <a:rPr lang="en-US" sz="1200" b="1" dirty="0" smtClean="0"/>
              <a:t>May </a:t>
            </a:r>
            <a:r>
              <a:rPr lang="en-US" sz="1200" b="1" dirty="0"/>
              <a:t>2011</a:t>
            </a:r>
          </a:p>
          <a:p>
            <a:pPr algn="ctr">
              <a:lnSpc>
                <a:spcPct val="90000"/>
              </a:lnSpc>
            </a:pPr>
            <a:r>
              <a:rPr lang="en-US" sz="1200" b="1" dirty="0"/>
              <a:t>Consensus Estimates</a:t>
            </a:r>
          </a:p>
        </p:txBody>
      </p:sp>
      <p:grpSp>
        <p:nvGrpSpPr>
          <p:cNvPr id="15367" name="Group 6"/>
          <p:cNvGrpSpPr>
            <a:grpSpLocks/>
          </p:cNvGrpSpPr>
          <p:nvPr/>
        </p:nvGrpSpPr>
        <p:grpSpPr bwMode="auto">
          <a:xfrm>
            <a:off x="187325" y="1736725"/>
            <a:ext cx="8839200" cy="704850"/>
            <a:chOff x="96" y="1094"/>
            <a:chExt cx="5568" cy="444"/>
          </a:xfrm>
        </p:grpSpPr>
        <p:sp>
          <p:nvSpPr>
            <p:cNvPr id="15368" name="Text Box 7"/>
            <p:cNvSpPr txBox="1">
              <a:spLocks noChangeArrowheads="1"/>
            </p:cNvSpPr>
            <p:nvPr/>
          </p:nvSpPr>
          <p:spPr bwMode="auto">
            <a:xfrm>
              <a:off x="336" y="1334"/>
              <a:ext cx="5088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500" b="1" dirty="0">
                  <a:solidFill>
                    <a:srgbClr val="FF0000"/>
                  </a:solidFill>
                </a:rPr>
                <a:t>Average </a:t>
              </a:r>
              <a:r>
                <a:rPr lang="en-US" sz="1500" b="1" dirty="0" smtClean="0">
                  <a:solidFill>
                    <a:srgbClr val="FF0000"/>
                  </a:solidFill>
                </a:rPr>
                <a:t>increase of </a:t>
              </a:r>
              <a:r>
                <a:rPr lang="en-US" sz="1500" b="1" dirty="0">
                  <a:solidFill>
                    <a:srgbClr val="FF0000"/>
                  </a:solidFill>
                </a:rPr>
                <a:t>Michigan revenue = </a:t>
              </a:r>
              <a:r>
                <a:rPr lang="en-US" sz="1500" b="1" dirty="0" smtClean="0">
                  <a:solidFill>
                    <a:srgbClr val="FF0000"/>
                  </a:solidFill>
                </a:rPr>
                <a:t>0.4% </a:t>
              </a:r>
              <a:r>
                <a:rPr lang="en-US" sz="1500" b="1" dirty="0">
                  <a:solidFill>
                    <a:srgbClr val="FF0000"/>
                  </a:solidFill>
                </a:rPr>
                <a:t>per year from 2000 through </a:t>
              </a:r>
              <a:r>
                <a:rPr lang="en-US" sz="1500" b="1" dirty="0" smtClean="0">
                  <a:solidFill>
                    <a:srgbClr val="FF0000"/>
                  </a:solidFill>
                </a:rPr>
                <a:t>2012</a:t>
              </a:r>
              <a:endParaRPr lang="en-US" sz="1500" b="1" dirty="0">
                <a:solidFill>
                  <a:srgbClr val="FF0000"/>
                </a:solidFill>
              </a:endParaRPr>
            </a:p>
          </p:txBody>
        </p:sp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96" y="1094"/>
              <a:ext cx="5568" cy="2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500" b="1" dirty="0">
                  <a:solidFill>
                    <a:srgbClr val="FF0000"/>
                  </a:solidFill>
                </a:rPr>
                <a:t>Average growth of Michigan personal income = </a:t>
              </a:r>
              <a:r>
                <a:rPr lang="en-US" sz="1500" b="1" dirty="0" smtClean="0">
                  <a:solidFill>
                    <a:srgbClr val="FF0000"/>
                  </a:solidFill>
                </a:rPr>
                <a:t>2.0% </a:t>
              </a:r>
              <a:r>
                <a:rPr lang="en-US" sz="1500" b="1" dirty="0">
                  <a:solidFill>
                    <a:srgbClr val="FF0000"/>
                  </a:solidFill>
                </a:rPr>
                <a:t>per year from 2000 through </a:t>
              </a:r>
              <a:r>
                <a:rPr lang="en-US" sz="1500" b="1" dirty="0" smtClean="0">
                  <a:solidFill>
                    <a:srgbClr val="FF0000"/>
                  </a:solidFill>
                </a:rPr>
                <a:t>2012</a:t>
              </a:r>
              <a:endParaRPr lang="en-US" sz="15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895600"/>
            <a:ext cx="7315200" cy="1470025"/>
          </a:xfrm>
        </p:spPr>
        <p:txBody>
          <a:bodyPr/>
          <a:lstStyle/>
          <a:p>
            <a:r>
              <a:rPr lang="en-US" sz="2500" dirty="0" smtClean="0"/>
              <a:t>Mitch Bean: Great </a:t>
            </a:r>
            <a:r>
              <a:rPr lang="en-US" sz="2500" dirty="0"/>
              <a:t>L</a:t>
            </a:r>
            <a:r>
              <a:rPr lang="en-US" sz="2500" dirty="0" smtClean="0"/>
              <a:t>akes Economics Consulting</a:t>
            </a:r>
            <a:endParaRPr lang="en-US" sz="2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914400"/>
          </a:xfrm>
        </p:spPr>
        <p:txBody>
          <a:bodyPr/>
          <a:lstStyle/>
          <a:p>
            <a:r>
              <a:rPr lang="en-US" sz="2500" dirty="0" smtClean="0">
                <a:solidFill>
                  <a:schemeClr val="tx1"/>
                </a:solidFill>
              </a:rPr>
              <a:t>Greatlakeseconomics.com</a:t>
            </a:r>
          </a:p>
          <a:p>
            <a:r>
              <a:rPr lang="en-US" sz="2500" dirty="0" smtClean="0"/>
              <a:t>beanmitch@gmail.com</a:t>
            </a:r>
            <a:endParaRPr lang="en-US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September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678B48CE-167C-4C97-A5BE-291BA5CBC45D}" type="slidenum">
              <a:rPr lang="en-US" sz="1100" smtClean="0">
                <a:solidFill>
                  <a:srgbClr val="000000"/>
                </a:solidFill>
              </a:rPr>
              <a:pPr/>
              <a:t>3</a:t>
            </a:fld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342900"/>
            <a:ext cx="7848600" cy="1181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Real and Nominal State GDP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674050"/>
              </p:ext>
            </p:extLst>
          </p:nvPr>
        </p:nvGraphicFramePr>
        <p:xfrm>
          <a:off x="495300" y="1902618"/>
          <a:ext cx="8420100" cy="4576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21" name="Text Box 4"/>
          <p:cNvSpPr txBox="1">
            <a:spLocks noChangeArrowheads="1"/>
          </p:cNvSpPr>
          <p:nvPr/>
        </p:nvSpPr>
        <p:spPr bwMode="auto">
          <a:xfrm flipH="1">
            <a:off x="8077199" y="3433034"/>
            <a:ext cx="45719" cy="27699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50000"/>
              </a:spcBef>
            </a:pP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9222" name="Text Box 5"/>
          <p:cNvSpPr txBox="1">
            <a:spLocks noChangeArrowheads="1"/>
          </p:cNvSpPr>
          <p:nvPr/>
        </p:nvSpPr>
        <p:spPr bwMode="auto">
          <a:xfrm rot="-5400000">
            <a:off x="-373062" y="3419817"/>
            <a:ext cx="1219200" cy="32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" b="1" dirty="0" smtClean="0">
                <a:solidFill>
                  <a:srgbClr val="000000"/>
                </a:solidFill>
              </a:rPr>
              <a:t>Billions</a:t>
            </a:r>
            <a:endParaRPr lang="en-US" sz="15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121525" cy="776288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Job Change in Michigan</a:t>
            </a:r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73152" y="6537325"/>
            <a:ext cx="6094412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" i="1" dirty="0">
                <a:solidFill>
                  <a:srgbClr val="000000"/>
                </a:solidFill>
              </a:rPr>
              <a:t>Source: U.S. Bureau of Labor Statistics and </a:t>
            </a:r>
            <a:r>
              <a:rPr lang="en-US" sz="1000" i="1" dirty="0" smtClean="0">
                <a:solidFill>
                  <a:srgbClr val="000000"/>
                </a:solidFill>
              </a:rPr>
              <a:t>May 2011 Consensus Estimates</a:t>
            </a:r>
            <a:endParaRPr lang="en-US" sz="1000" i="1" dirty="0">
              <a:solidFill>
                <a:srgbClr val="000000"/>
              </a:solidFill>
            </a:endParaRP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508022"/>
              </p:ext>
            </p:extLst>
          </p:nvPr>
        </p:nvGraphicFramePr>
        <p:xfrm>
          <a:off x="195263" y="1651000"/>
          <a:ext cx="8709025" cy="4789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324600"/>
            <a:ext cx="1905000" cy="4572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June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678B48CE-167C-4C97-A5BE-291BA5CBC45D}" type="slidenum">
              <a:rPr lang="en-US" sz="1100" smtClean="0">
                <a:solidFill>
                  <a:srgbClr val="000000"/>
                </a:solidFill>
              </a:rPr>
              <a:pPr/>
              <a:t>4</a:t>
            </a:fld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239000" y="3124200"/>
            <a:ext cx="1600200" cy="685800"/>
          </a:xfrm>
          <a:prstGeom prst="rect">
            <a:avLst/>
          </a:prstGeom>
          <a:solidFill>
            <a:srgbClr val="FFFFFF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1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100" b="1" dirty="0" smtClean="0">
                <a:solidFill>
                  <a:srgbClr val="FF0000"/>
                </a:solidFill>
              </a:rPr>
              <a:t>2011 - 2013</a:t>
            </a:r>
            <a:endParaRPr lang="en-US" sz="11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sz="1100" b="1" dirty="0">
                <a:solidFill>
                  <a:srgbClr val="FF0000"/>
                </a:solidFill>
              </a:rPr>
              <a:t>are </a:t>
            </a:r>
            <a:r>
              <a:rPr lang="en-US" sz="1100" b="1" dirty="0" smtClean="0">
                <a:solidFill>
                  <a:srgbClr val="FF0000"/>
                </a:solidFill>
              </a:rPr>
              <a:t>May 2011 </a:t>
            </a:r>
          </a:p>
          <a:p>
            <a:pPr algn="ctr">
              <a:lnSpc>
                <a:spcPct val="90000"/>
              </a:lnSpc>
            </a:pPr>
            <a:r>
              <a:rPr lang="en-US" sz="1100" b="1" dirty="0" smtClean="0">
                <a:solidFill>
                  <a:srgbClr val="FF0000"/>
                </a:solidFill>
              </a:rPr>
              <a:t>Consensus Estimates</a:t>
            </a:r>
            <a:endParaRPr 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66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FY 2011-12 Budget</a:t>
            </a:r>
            <a:br>
              <a:rPr lang="en-US" dirty="0" smtClean="0"/>
            </a:br>
            <a:r>
              <a:rPr lang="en-US" dirty="0" smtClean="0"/>
              <a:t>Adjusted Gross Funding Sources</a:t>
            </a:r>
          </a:p>
        </p:txBody>
      </p:sp>
      <p:graphicFrame>
        <p:nvGraphicFramePr>
          <p:cNvPr id="16387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669701"/>
              </p:ext>
            </p:extLst>
          </p:nvPr>
        </p:nvGraphicFramePr>
        <p:xfrm>
          <a:off x="-65088" y="1524000"/>
          <a:ext cx="9618663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48" name="Chart" r:id="rId3" imgW="7734420" imgH="4143375" progId="MSGraph.Chart.8">
                  <p:embed followColorScheme="full"/>
                </p:oleObj>
              </mc:Choice>
              <mc:Fallback>
                <p:oleObj name="Chart" r:id="rId3" imgW="7734420" imgH="414337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65088" y="1524000"/>
                        <a:ext cx="9618663" cy="515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90851" y="1521023"/>
            <a:ext cx="3810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400" b="1" dirty="0"/>
              <a:t>Adjusted Gross = $</a:t>
            </a:r>
            <a:r>
              <a:rPr lang="en-US" sz="1400" b="1" dirty="0" smtClean="0"/>
              <a:t>46,717,653,400</a:t>
            </a:r>
            <a:endParaRPr lang="en-US" sz="1400" b="1" dirty="0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467100" y="3886200"/>
            <a:ext cx="1600200" cy="9906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sz="1200" b="1" dirty="0" smtClean="0"/>
              <a:t>56.2%</a:t>
            </a:r>
            <a:endParaRPr lang="en-US" sz="1200" b="1" dirty="0"/>
          </a:p>
          <a:p>
            <a:pPr algn="ctr">
              <a:lnSpc>
                <a:spcPct val="90000"/>
              </a:lnSpc>
            </a:pPr>
            <a:r>
              <a:rPr lang="en-US" sz="1200" b="1" dirty="0"/>
              <a:t>of State Sources</a:t>
            </a:r>
          </a:p>
          <a:p>
            <a:pPr algn="ctr">
              <a:lnSpc>
                <a:spcPct val="90000"/>
              </a:lnSpc>
            </a:pPr>
            <a:r>
              <a:rPr lang="en-US" sz="1200" b="1" dirty="0"/>
              <a:t>funding</a:t>
            </a:r>
          </a:p>
          <a:p>
            <a:pPr algn="ctr">
              <a:lnSpc>
                <a:spcPct val="90000"/>
              </a:lnSpc>
            </a:pPr>
            <a:r>
              <a:rPr lang="en-US" sz="1200" b="1" dirty="0"/>
              <a:t>is paid to</a:t>
            </a:r>
          </a:p>
          <a:p>
            <a:pPr algn="ctr">
              <a:lnSpc>
                <a:spcPct val="90000"/>
              </a:lnSpc>
            </a:pPr>
            <a:r>
              <a:rPr lang="en-US" sz="1200" b="1" dirty="0"/>
              <a:t>local governments</a:t>
            </a:r>
          </a:p>
        </p:txBody>
      </p:sp>
      <p:sp>
        <p:nvSpPr>
          <p:cNvPr id="163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ABA81326-C1D1-4444-819F-9BB5AC1A1FCF}" type="slidenum">
              <a:rPr lang="en-US" sz="1100" smtClean="0"/>
              <a:pPr/>
              <a:t>5</a:t>
            </a:fld>
            <a:endParaRPr lang="en-US" sz="1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2"/>
          <p:cNvSpPr>
            <a:spLocks noChangeShapeType="1"/>
          </p:cNvSpPr>
          <p:nvPr/>
        </p:nvSpPr>
        <p:spPr bwMode="auto">
          <a:xfrm flipV="1">
            <a:off x="3505200" y="2590800"/>
            <a:ext cx="1956354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3505200" y="3886201"/>
            <a:ext cx="2009775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533400"/>
            <a:ext cx="7313613" cy="758825"/>
          </a:xfrm>
        </p:spPr>
        <p:txBody>
          <a:bodyPr/>
          <a:lstStyle/>
          <a:p>
            <a:pPr eaLnBrk="1" hangingPunct="1"/>
            <a:r>
              <a:rPr lang="en-US" dirty="0" smtClean="0"/>
              <a:t>FY 2011-12 GF/GP</a:t>
            </a:r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530046"/>
              </p:ext>
            </p:extLst>
          </p:nvPr>
        </p:nvGraphicFramePr>
        <p:xfrm>
          <a:off x="28575" y="1758950"/>
          <a:ext cx="4425950" cy="387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60" name="Chart" r:id="rId4" imgW="4429080" imgH="3886200" progId="MSGraph.Chart.8">
                  <p:embed followColorScheme="full"/>
                </p:oleObj>
              </mc:Choice>
              <mc:Fallback>
                <p:oleObj name="Chart" r:id="rId4" imgW="4429080" imgH="388620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" y="1758950"/>
                        <a:ext cx="4425950" cy="387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800600" y="5602288"/>
            <a:ext cx="2590800" cy="865187"/>
          </a:xfrm>
          <a:prstGeom prst="rect">
            <a:avLst/>
          </a:prstGeom>
          <a:noFill/>
          <a:ln w="25400" cap="rnd">
            <a:solidFill>
              <a:srgbClr val="0000FF"/>
            </a:solidFill>
            <a:prstDash val="sysDot"/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5720" rIns="45720" anchor="ctr" anchorCtr="1"/>
          <a:lstStyle/>
          <a:p>
            <a:pPr algn="ctr"/>
            <a:r>
              <a:rPr lang="en-US" sz="1400" b="1" dirty="0" smtClean="0">
                <a:solidFill>
                  <a:srgbClr val="0000CC"/>
                </a:solidFill>
              </a:rPr>
              <a:t>4.5%</a:t>
            </a:r>
            <a:endParaRPr lang="en-US" sz="1400" b="1" dirty="0">
              <a:solidFill>
                <a:srgbClr val="0000CC"/>
              </a:solidFill>
            </a:endParaRPr>
          </a:p>
          <a:p>
            <a:pPr algn="ctr"/>
            <a:r>
              <a:rPr lang="en-US" sz="1200" b="1" dirty="0" smtClean="0">
                <a:solidFill>
                  <a:srgbClr val="0000CC"/>
                </a:solidFill>
              </a:rPr>
              <a:t>$382 </a:t>
            </a:r>
            <a:r>
              <a:rPr lang="en-US" sz="1200" b="1" dirty="0">
                <a:solidFill>
                  <a:srgbClr val="0000CC"/>
                </a:solidFill>
              </a:rPr>
              <a:t>million</a:t>
            </a:r>
          </a:p>
          <a:p>
            <a:pPr algn="ctr"/>
            <a:r>
              <a:rPr lang="en-US" sz="1200" b="1" dirty="0">
                <a:solidFill>
                  <a:srgbClr val="0000CC"/>
                </a:solidFill>
              </a:rPr>
              <a:t>Debt Service and SBA Rent</a:t>
            </a:r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112789"/>
              </p:ext>
            </p:extLst>
          </p:nvPr>
        </p:nvGraphicFramePr>
        <p:xfrm>
          <a:off x="4953000" y="1981200"/>
          <a:ext cx="3648075" cy="313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261" name="Chart" r:id="rId6" imgW="3647970" imgH="3133815" progId="MSGraph.Chart.8">
                  <p:embed followColorScheme="full"/>
                </p:oleObj>
              </mc:Choice>
              <mc:Fallback>
                <p:oleObj name="Chart" r:id="rId6" imgW="3647970" imgH="313381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981200"/>
                        <a:ext cx="3648075" cy="313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2" name="Line 8"/>
          <p:cNvSpPr>
            <a:spLocks noChangeShapeType="1"/>
          </p:cNvSpPr>
          <p:nvPr/>
        </p:nvSpPr>
        <p:spPr bwMode="auto">
          <a:xfrm flipH="1" flipV="1">
            <a:off x="4067175" y="4505325"/>
            <a:ext cx="1066800" cy="1066800"/>
          </a:xfrm>
          <a:prstGeom prst="line">
            <a:avLst/>
          </a:prstGeom>
          <a:noFill/>
          <a:ln w="50800" cap="rnd">
            <a:solidFill>
              <a:srgbClr val="0000CC"/>
            </a:solidFill>
            <a:prstDash val="sysDot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4267200" y="137160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600" b="1" dirty="0"/>
              <a:t>FY </a:t>
            </a:r>
            <a:r>
              <a:rPr lang="en-US" sz="1600" b="1" dirty="0" smtClean="0"/>
              <a:t>2011-12 </a:t>
            </a:r>
            <a:r>
              <a:rPr lang="en-US" sz="1600" b="1" dirty="0"/>
              <a:t>Total = $</a:t>
            </a:r>
            <a:r>
              <a:rPr lang="en-US" sz="1600" b="1" dirty="0" smtClean="0"/>
              <a:t>8,450,982,800*</a:t>
            </a:r>
            <a:endParaRPr lang="en-US" sz="1600" b="1" dirty="0"/>
          </a:p>
        </p:txBody>
      </p:sp>
      <p:sp>
        <p:nvSpPr>
          <p:cNvPr id="215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085218C1-8B84-4A76-B594-41A90135033A}" type="slidenum">
              <a:rPr lang="en-US" sz="1100" smtClean="0"/>
              <a:pPr/>
              <a:t>6</a:t>
            </a:fld>
            <a:endParaRPr lang="en-US" sz="11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73152" y="6537960"/>
            <a:ext cx="31849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/>
              <a:t>* = Includes one-time boilerplate appropriation</a:t>
            </a:r>
            <a:endParaRPr lang="en-US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96200" cy="1066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School Aid</a:t>
            </a:r>
            <a:br>
              <a:rPr lang="en-US" dirty="0" smtClean="0"/>
            </a:br>
            <a:r>
              <a:rPr lang="en-US" dirty="0" smtClean="0"/>
              <a:t>Major Spending Categories</a:t>
            </a:r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228600" y="1676400"/>
            <a:ext cx="2438400" cy="762000"/>
          </a:xfrm>
          <a:prstGeom prst="rect">
            <a:avLst/>
          </a:prstGeom>
          <a:noFill/>
          <a:ln w="12700">
            <a:solidFill>
              <a:schemeClr val="tx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en-US" sz="1200" b="1" i="1" dirty="0"/>
              <a:t>Foundation allowances</a:t>
            </a:r>
            <a:br>
              <a:rPr lang="en-US" sz="1200" b="1" i="1" dirty="0"/>
            </a:br>
            <a:r>
              <a:rPr lang="en-US" sz="1200" b="1" i="1" dirty="0"/>
              <a:t>(used for school operations)</a:t>
            </a:r>
            <a:br>
              <a:rPr lang="en-US" sz="1200" b="1" i="1" dirty="0"/>
            </a:br>
            <a:r>
              <a:rPr lang="en-US" sz="1200" b="1" i="1" dirty="0" smtClean="0"/>
              <a:t>absorb over $2 </a:t>
            </a:r>
            <a:r>
              <a:rPr lang="en-US" sz="1200" b="1" i="1" dirty="0"/>
              <a:t>out of every </a:t>
            </a:r>
            <a:r>
              <a:rPr lang="en-US" sz="1200" b="1" i="1" dirty="0" smtClean="0"/>
              <a:t>$3 </a:t>
            </a:r>
            <a:r>
              <a:rPr lang="en-US" sz="1200" b="1" i="1" dirty="0"/>
              <a:t>spent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524821"/>
              </p:ext>
            </p:extLst>
          </p:nvPr>
        </p:nvGraphicFramePr>
        <p:xfrm>
          <a:off x="784225" y="2195513"/>
          <a:ext cx="8308975" cy="4459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942" name="Rectangle 5"/>
          <p:cNvSpPr>
            <a:spLocks noChangeArrowheads="1"/>
          </p:cNvSpPr>
          <p:nvPr/>
        </p:nvSpPr>
        <p:spPr bwMode="auto">
          <a:xfrm>
            <a:off x="4267200" y="149225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600" b="1" dirty="0"/>
              <a:t>FY </a:t>
            </a:r>
            <a:r>
              <a:rPr lang="en-US" sz="1600" b="1" dirty="0" smtClean="0"/>
              <a:t>2011-12 </a:t>
            </a:r>
            <a:r>
              <a:rPr lang="en-US" sz="1600" b="1" dirty="0"/>
              <a:t>Total = $</a:t>
            </a:r>
            <a:r>
              <a:rPr lang="en-US" sz="1600" b="1" dirty="0" smtClean="0"/>
              <a:t>12,659,072,900</a:t>
            </a:r>
            <a:endParaRPr lang="en-US" sz="1600" b="1" dirty="0"/>
          </a:p>
        </p:txBody>
      </p: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685800" y="5950677"/>
            <a:ext cx="1752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nThick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sz="1000" b="1" dirty="0"/>
              <a:t>Note:  Does not include local revenue.</a:t>
            </a:r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 bwMode="auto">
          <a:xfrm>
            <a:off x="7097485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900" b="1"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charset="0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June 2011        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fld id="{678B48CE-167C-4C97-A5BE-291BA5CBC45D}" type="slidenum">
              <a:rPr lang="en-US" sz="1100" smtClean="0">
                <a:solidFill>
                  <a:srgbClr val="000000"/>
                </a:solidFill>
              </a:rPr>
              <a:pPr/>
              <a:t>7</a:t>
            </a:fld>
            <a:endParaRPr lang="en-US" sz="11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State Tax and Fee Revenue</a:t>
            </a:r>
            <a:br>
              <a:rPr lang="en-US" dirty="0" smtClean="0"/>
            </a:br>
            <a:r>
              <a:rPr lang="en-US" dirty="0" smtClean="0"/>
              <a:t>FY 2011-12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4739468"/>
              </p:ext>
            </p:extLst>
          </p:nvPr>
        </p:nvGraphicFramePr>
        <p:xfrm>
          <a:off x="990600" y="1676400"/>
          <a:ext cx="8367713" cy="453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371" name="Chart" r:id="rId4" imgW="8372430" imgH="4543425" progId="MSGraph.Chart.8">
                  <p:embed followColorScheme="full"/>
                </p:oleObj>
              </mc:Choice>
              <mc:Fallback>
                <p:oleObj name="Chart" r:id="rId4" imgW="8372430" imgH="4543425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676400"/>
                        <a:ext cx="8367713" cy="453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67200" y="1339850"/>
            <a:ext cx="4572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57150" cmpd="thickThin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sz="1600" b="1" dirty="0"/>
              <a:t>FY </a:t>
            </a:r>
            <a:r>
              <a:rPr lang="en-US" sz="1600" b="1" dirty="0" smtClean="0"/>
              <a:t>2011-12 </a:t>
            </a:r>
            <a:r>
              <a:rPr lang="en-US" sz="1600" b="1" dirty="0"/>
              <a:t>Total = $</a:t>
            </a:r>
            <a:r>
              <a:rPr lang="en-US" sz="1600" b="1" dirty="0" smtClean="0"/>
              <a:t>26,921,160,300</a:t>
            </a:r>
            <a:endParaRPr lang="en-US" sz="1600" b="1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553200"/>
            <a:ext cx="1905000" cy="22860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97490256-4FE6-46D3-8DC2-9298673373AB}" type="slidenum">
              <a:rPr lang="en-US" sz="1100" smtClean="0"/>
              <a:pPr/>
              <a:t>8</a:t>
            </a:fld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48852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r>
              <a:rPr lang="en-US" dirty="0" smtClean="0"/>
              <a:t>June 2011        </a:t>
            </a:r>
            <a:r>
              <a:rPr lang="en-US" sz="1200" dirty="0" smtClean="0"/>
              <a:t> </a:t>
            </a:r>
            <a:fld id="{45C2C99D-7FFA-4743-A483-BD7BA2839077}" type="slidenum">
              <a:rPr lang="en-US" sz="1100" smtClean="0"/>
              <a:pPr/>
              <a:t>9</a:t>
            </a:fld>
            <a:endParaRPr lang="en-US" sz="1100" dirty="0" smtClean="0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Base Cuts $1,583.4 Million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6096000" cy="4114800"/>
          </a:xfrm>
        </p:spPr>
        <p:txBody>
          <a:bodyPr/>
          <a:lstStyle/>
          <a:p>
            <a:pPr>
              <a:spcBef>
                <a:spcPts val="2000"/>
              </a:spcBef>
            </a:pPr>
            <a:r>
              <a:rPr lang="en-US" dirty="0" smtClean="0"/>
              <a:t>Corrections ($110.8 million) 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Community Health ($219.9 million)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 dirty="0" smtClean="0"/>
              <a:t>Human Services ($149.8 million)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 dirty="0" smtClean="0"/>
              <a:t>Higher Education ($222.4 million)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Community Colleges ($12.0 million)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Statutory Revenue Sharing ($143.9 million)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State employee concessions ($145.0 million)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Other ($50.6 million)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School </a:t>
            </a:r>
            <a:r>
              <a:rPr lang="en-US" dirty="0"/>
              <a:t>Aid reductions ($</a:t>
            </a:r>
            <a:r>
              <a:rPr lang="en-US" dirty="0" smtClean="0"/>
              <a:t>529.0 </a:t>
            </a:r>
            <a:r>
              <a:rPr lang="en-US" dirty="0"/>
              <a:t>million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8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udget Briefing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6699"/>
      </a:accent1>
      <a:accent2>
        <a:srgbClr val="E3FFE3"/>
      </a:accent2>
      <a:accent3>
        <a:srgbClr val="CCCCFF"/>
      </a:accent3>
      <a:accent4>
        <a:srgbClr val="75FF75"/>
      </a:accent4>
      <a:accent5>
        <a:srgbClr val="FF81FF"/>
      </a:accent5>
      <a:accent6>
        <a:srgbClr val="006699"/>
      </a:accent6>
      <a:hlink>
        <a:srgbClr val="000066"/>
      </a:hlink>
      <a:folHlink>
        <a:srgbClr val="000066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Budget Briefings">
    <a:dk1>
      <a:srgbClr val="000000"/>
    </a:dk1>
    <a:lt1>
      <a:srgbClr val="FFFFFF"/>
    </a:lt1>
    <a:dk2>
      <a:srgbClr val="000000"/>
    </a:dk2>
    <a:lt2>
      <a:srgbClr val="FFFFFF"/>
    </a:lt2>
    <a:accent1>
      <a:srgbClr val="006699"/>
    </a:accent1>
    <a:accent2>
      <a:srgbClr val="E3FFE3"/>
    </a:accent2>
    <a:accent3>
      <a:srgbClr val="CCCCFF"/>
    </a:accent3>
    <a:accent4>
      <a:srgbClr val="75FF75"/>
    </a:accent4>
    <a:accent5>
      <a:srgbClr val="FF81FF"/>
    </a:accent5>
    <a:accent6>
      <a:srgbClr val="006699"/>
    </a:accent6>
    <a:hlink>
      <a:srgbClr val="000066"/>
    </a:hlink>
    <a:folHlink>
      <a:srgbClr val="000066"/>
    </a:folHlink>
  </a:clrScheme>
  <a:fontScheme name="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Budget Briefings">
    <a:dk1>
      <a:srgbClr val="000000"/>
    </a:dk1>
    <a:lt1>
      <a:srgbClr val="FFFFFF"/>
    </a:lt1>
    <a:dk2>
      <a:srgbClr val="000000"/>
    </a:dk2>
    <a:lt2>
      <a:srgbClr val="FFFFFF"/>
    </a:lt2>
    <a:accent1>
      <a:srgbClr val="006699"/>
    </a:accent1>
    <a:accent2>
      <a:srgbClr val="E3FFE3"/>
    </a:accent2>
    <a:accent3>
      <a:srgbClr val="CCCCFF"/>
    </a:accent3>
    <a:accent4>
      <a:srgbClr val="75FF75"/>
    </a:accent4>
    <a:accent5>
      <a:srgbClr val="FF81FF"/>
    </a:accent5>
    <a:accent6>
      <a:srgbClr val="006699"/>
    </a:accent6>
    <a:hlink>
      <a:srgbClr val="000066"/>
    </a:hlink>
    <a:folHlink>
      <a:srgbClr val="000066"/>
    </a:folHlink>
  </a:clrScheme>
  <a:fontScheme name="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Budget Briefings">
    <a:dk1>
      <a:srgbClr val="000000"/>
    </a:dk1>
    <a:lt1>
      <a:srgbClr val="FFFFFF"/>
    </a:lt1>
    <a:dk2>
      <a:srgbClr val="000000"/>
    </a:dk2>
    <a:lt2>
      <a:srgbClr val="FFFFFF"/>
    </a:lt2>
    <a:accent1>
      <a:srgbClr val="006699"/>
    </a:accent1>
    <a:accent2>
      <a:srgbClr val="E3FFE3"/>
    </a:accent2>
    <a:accent3>
      <a:srgbClr val="CCCCFF"/>
    </a:accent3>
    <a:accent4>
      <a:srgbClr val="75FF75"/>
    </a:accent4>
    <a:accent5>
      <a:srgbClr val="FF81FF"/>
    </a:accent5>
    <a:accent6>
      <a:srgbClr val="006699"/>
    </a:accent6>
    <a:hlink>
      <a:srgbClr val="000066"/>
    </a:hlink>
    <a:folHlink>
      <a:srgbClr val="000066"/>
    </a:folHlink>
  </a:clrScheme>
  <a:fontScheme name="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Blends 3">
    <a:dk1>
      <a:srgbClr val="000000"/>
    </a:dk1>
    <a:lt1>
      <a:srgbClr val="FFFFFF"/>
    </a:lt1>
    <a:dk2>
      <a:srgbClr val="333399"/>
    </a:dk2>
    <a:lt2>
      <a:srgbClr val="1C1C1C"/>
    </a:lt2>
    <a:accent1>
      <a:srgbClr val="00E4A8"/>
    </a:accent1>
    <a:accent2>
      <a:srgbClr val="FFCF01"/>
    </a:accent2>
    <a:accent3>
      <a:srgbClr val="FFFFFF"/>
    </a:accent3>
    <a:accent4>
      <a:srgbClr val="000000"/>
    </a:accent4>
    <a:accent5>
      <a:srgbClr val="AAEFD1"/>
    </a:accent5>
    <a:accent6>
      <a:srgbClr val="E7BB01"/>
    </a:accent6>
    <a:hlink>
      <a:srgbClr val="FF0000"/>
    </a:hlink>
    <a:folHlink>
      <a:srgbClr val="3333CC"/>
    </a:folHlink>
  </a:clrScheme>
  <a:fontScheme name="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Budget Briefings">
    <a:dk1>
      <a:srgbClr val="000000"/>
    </a:dk1>
    <a:lt1>
      <a:srgbClr val="FFFFFF"/>
    </a:lt1>
    <a:dk2>
      <a:srgbClr val="000000"/>
    </a:dk2>
    <a:lt2>
      <a:srgbClr val="FFFFFF"/>
    </a:lt2>
    <a:accent1>
      <a:srgbClr val="006699"/>
    </a:accent1>
    <a:accent2>
      <a:srgbClr val="E3FFE3"/>
    </a:accent2>
    <a:accent3>
      <a:srgbClr val="CCCCFF"/>
    </a:accent3>
    <a:accent4>
      <a:srgbClr val="75FF75"/>
    </a:accent4>
    <a:accent5>
      <a:srgbClr val="FF81FF"/>
    </a:accent5>
    <a:accent6>
      <a:srgbClr val="006699"/>
    </a:accent6>
    <a:hlink>
      <a:srgbClr val="000066"/>
    </a:hlink>
    <a:folHlink>
      <a:srgbClr val="000066"/>
    </a:folHlink>
  </a:clrScheme>
  <a:fontScheme name="Blends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20548</TotalTime>
  <Words>970</Words>
  <Application>Microsoft Office PowerPoint</Application>
  <PresentationFormat>On-screen Show (4:3)</PresentationFormat>
  <Paragraphs>250</Paragraphs>
  <Slides>23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Blends</vt:lpstr>
      <vt:lpstr>1_Blends</vt:lpstr>
      <vt:lpstr>Chart</vt:lpstr>
      <vt:lpstr>Michigan Association of Counties</vt:lpstr>
      <vt:lpstr>PowerPoint Presentation</vt:lpstr>
      <vt:lpstr>Real and Nominal State GDP</vt:lpstr>
      <vt:lpstr>Job Change in Michigan</vt:lpstr>
      <vt:lpstr>FY 2011-12 Budget Adjusted Gross Funding Sources</vt:lpstr>
      <vt:lpstr>FY 2011-12 GF/GP</vt:lpstr>
      <vt:lpstr>School Aid Major Spending Categories</vt:lpstr>
      <vt:lpstr>State Tax and Fee Revenue FY 2011-12</vt:lpstr>
      <vt:lpstr>Total Base Cuts $1,583.4 Million</vt:lpstr>
      <vt:lpstr>School Aid Cuts</vt:lpstr>
      <vt:lpstr>School Aid Cuts</vt:lpstr>
      <vt:lpstr>Higher Education</vt:lpstr>
      <vt:lpstr>Total Appropriations for State University Operations</vt:lpstr>
      <vt:lpstr>Tax Plan as Enacted</vt:lpstr>
      <vt:lpstr>Summary</vt:lpstr>
      <vt:lpstr>Sales/Use Tax Share Declining</vt:lpstr>
      <vt:lpstr>Michigan Gasoline Tax Revenue</vt:lpstr>
      <vt:lpstr>Impact of Tax Exemptions/Credits/Deductions</vt:lpstr>
      <vt:lpstr>Why Consider Tax Expenditures?</vt:lpstr>
      <vt:lpstr>Fewer People Pay Income Tax</vt:lpstr>
      <vt:lpstr>Property Value Growth Slowing</vt:lpstr>
      <vt:lpstr>Constitutional Revenue Limit</vt:lpstr>
      <vt:lpstr>Mitch Bean: Great Lakes Economics Consulting</vt:lpstr>
    </vt:vector>
  </TitlesOfParts>
  <Company>&lt;Michigan House of Representatives&gt;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House of Reps</dc:creator>
  <cp:lastModifiedBy>mitch</cp:lastModifiedBy>
  <cp:revision>805</cp:revision>
  <cp:lastPrinted>2011-06-14T21:29:11Z</cp:lastPrinted>
  <dcterms:created xsi:type="dcterms:W3CDTF">2007-05-22T16:46:49Z</dcterms:created>
  <dcterms:modified xsi:type="dcterms:W3CDTF">2011-09-29T20:12:11Z</dcterms:modified>
</cp:coreProperties>
</file>